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saveSubsetFonts="1" autoCompressPictures="0">
  <p:sldMasterIdLst>
    <p:sldMasterId id="2147483789" r:id="rId1"/>
    <p:sldMasterId id="2147483837" r:id="rId2"/>
    <p:sldMasterId id="2147483850" r:id="rId3"/>
  </p:sldMasterIdLst>
  <p:notesMasterIdLst>
    <p:notesMasterId r:id="rId16"/>
  </p:notesMasterIdLst>
  <p:handoutMasterIdLst>
    <p:handoutMasterId r:id="rId17"/>
  </p:handoutMasterIdLst>
  <p:sldIdLst>
    <p:sldId id="478" r:id="rId4"/>
    <p:sldId id="580" r:id="rId5"/>
    <p:sldId id="637" r:id="rId6"/>
    <p:sldId id="629" r:id="rId7"/>
    <p:sldId id="638" r:id="rId8"/>
    <p:sldId id="639" r:id="rId9"/>
    <p:sldId id="636" r:id="rId10"/>
    <p:sldId id="632" r:id="rId11"/>
    <p:sldId id="551" r:id="rId12"/>
    <p:sldId id="630" r:id="rId13"/>
    <p:sldId id="626" r:id="rId14"/>
    <p:sldId id="624" r:id="rId15"/>
  </p:sldIdLst>
  <p:sldSz cx="9144000" cy="6864350"/>
  <p:notesSz cx="9939338" cy="68072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5" orient="horz" pos="2094" userDrawn="1">
          <p15:clr>
            <a:srgbClr val="A4A3A4"/>
          </p15:clr>
        </p15:guide>
        <p15:guide id="16" pos="2881">
          <p15:clr>
            <a:srgbClr val="A4A3A4"/>
          </p15:clr>
        </p15:guide>
        <p15:guide id="17" orient="horz" pos="529" userDrawn="1">
          <p15:clr>
            <a:srgbClr val="A4A3A4"/>
          </p15:clr>
        </p15:guide>
        <p15:guide id="18" orient="horz" pos="1663" userDrawn="1">
          <p15:clr>
            <a:srgbClr val="A4A3A4"/>
          </p15:clr>
        </p15:guide>
        <p15:guide id="19" pos="431" userDrawn="1">
          <p15:clr>
            <a:srgbClr val="A4A3A4"/>
          </p15:clr>
        </p15:guide>
        <p15:guide id="20" orient="horz" pos="3908" userDrawn="1">
          <p15:clr>
            <a:srgbClr val="A4A3A4"/>
          </p15:clr>
        </p15:guide>
        <p15:guide id="21" pos="5329" userDrawn="1">
          <p15:clr>
            <a:srgbClr val="A4A3A4"/>
          </p15:clr>
        </p15:guide>
        <p15:guide id="22" orient="horz" pos="530">
          <p15:clr>
            <a:srgbClr val="A4A3A4"/>
          </p15:clr>
        </p15:guide>
        <p15:guide id="23" orient="horz" pos="3183" userDrawn="1">
          <p15:clr>
            <a:srgbClr val="A4A3A4"/>
          </p15:clr>
        </p15:guide>
        <p15:guide id="24" orient="horz" pos="1028" userDrawn="1">
          <p15:clr>
            <a:srgbClr val="A4A3A4"/>
          </p15:clr>
        </p15:guide>
        <p15:guide id="25" pos="193">
          <p15:clr>
            <a:srgbClr val="A4A3A4"/>
          </p15:clr>
        </p15:guide>
        <p15:guide id="26" pos="5579" userDrawn="1">
          <p15:clr>
            <a:srgbClr val="A4A3A4"/>
          </p15:clr>
        </p15:guide>
        <p15:guide id="27" pos="317" userDrawn="1">
          <p15:clr>
            <a:srgbClr val="A4A3A4"/>
          </p15:clr>
        </p15:guide>
      </p15:sldGuideLst>
    </p:ext>
    <p:ext uri="{2D200454-40CA-4A62-9FC3-DE9A4176ACB9}">
      <p15:notesGuideLst xmlns:p15="http://schemas.microsoft.com/office/powerpoint/2012/main">
        <p15:guide id="1" orient="horz" pos="2143">
          <p15:clr>
            <a:srgbClr val="A4A3A4"/>
          </p15:clr>
        </p15:guide>
        <p15:guide id="2" pos="313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81E0"/>
    <a:srgbClr val="DC0032"/>
    <a:srgbClr val="FFFFFF"/>
    <a:srgbClr val="FFFF99"/>
    <a:srgbClr val="B9D7EB"/>
    <a:srgbClr val="0000FF"/>
    <a:srgbClr val="008000"/>
    <a:srgbClr val="009900"/>
    <a:srgbClr val="AAAAAA"/>
    <a:srgbClr val="F9DB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2" autoAdjust="0"/>
    <p:restoredTop sz="90859" autoAdjust="0"/>
  </p:normalViewPr>
  <p:slideViewPr>
    <p:cSldViewPr snapToGrid="0">
      <p:cViewPr varScale="1">
        <p:scale>
          <a:sx n="77" d="100"/>
          <a:sy n="77" d="100"/>
        </p:scale>
        <p:origin x="1350" y="114"/>
      </p:cViewPr>
      <p:guideLst>
        <p:guide orient="horz" pos="2094"/>
        <p:guide pos="2881"/>
        <p:guide orient="horz" pos="529"/>
        <p:guide orient="horz" pos="1663"/>
        <p:guide pos="431"/>
        <p:guide orient="horz" pos="3908"/>
        <p:guide pos="5329"/>
        <p:guide orient="horz" pos="530"/>
        <p:guide orient="horz" pos="3183"/>
        <p:guide orient="horz" pos="1028"/>
        <p:guide pos="193"/>
        <p:guide pos="5579"/>
        <p:guide pos="3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0"/>
    </p:cViewPr>
  </p:sorterViewPr>
  <p:notesViewPr>
    <p:cSldViewPr snapToGrid="0">
      <p:cViewPr varScale="1">
        <p:scale>
          <a:sx n="150" d="100"/>
          <a:sy n="150" d="100"/>
        </p:scale>
        <p:origin x="-930" y="-90"/>
      </p:cViewPr>
      <p:guideLst>
        <p:guide orient="horz" pos="2143"/>
        <p:guide pos="3130"/>
      </p:guideLst>
    </p:cSldViewPr>
  </p:notesViewPr>
  <p:gridSpacing cx="180023" cy="180023"/>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___.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______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6"/>
          <c:order val="0"/>
          <c:tx>
            <c:strRef>
              <c:f>損益分岐!$B$86</c:f>
              <c:strCache>
                <c:ptCount val="1"/>
                <c:pt idx="0">
                  <c:v>生産性(利益)</c:v>
                </c:pt>
              </c:strCache>
            </c:strRef>
          </c:tx>
          <c:spPr>
            <a:ln w="25400" cap="rnd">
              <a:solidFill>
                <a:schemeClr val="accent1">
                  <a:lumMod val="60000"/>
                </a:schemeClr>
              </a:solidFill>
              <a:prstDash val="sysDash"/>
              <a:round/>
            </a:ln>
            <a:effectLst/>
          </c:spPr>
          <c:marker>
            <c:symbol val="circle"/>
            <c:size val="5"/>
            <c:spPr>
              <a:solidFill>
                <a:schemeClr val="accent1">
                  <a:lumMod val="60000"/>
                </a:schemeClr>
              </a:solidFill>
              <a:ln w="9525">
                <a:solidFill>
                  <a:schemeClr val="accent1">
                    <a:lumMod val="60000"/>
                  </a:schemeClr>
                </a:solidFill>
              </a:ln>
              <a:effectLst/>
            </c:spPr>
          </c:marker>
          <c:trendline>
            <c:spPr>
              <a:ln w="38100" cap="rnd">
                <a:solidFill>
                  <a:srgbClr val="004386"/>
                </a:solidFill>
                <a:prstDash val="solid"/>
              </a:ln>
              <a:effectLst/>
            </c:spPr>
            <c:trendlineType val="linear"/>
            <c:dispRSqr val="0"/>
            <c:dispEq val="0"/>
          </c:trendline>
          <c:cat>
            <c:strRef>
              <c:f>損益分岐!$C$79:$H$79</c:f>
              <c:strCache>
                <c:ptCount val="6"/>
                <c:pt idx="0">
                  <c:v>11年</c:v>
                </c:pt>
                <c:pt idx="1">
                  <c:v>13年</c:v>
                </c:pt>
                <c:pt idx="2">
                  <c:v>15年</c:v>
                </c:pt>
                <c:pt idx="3">
                  <c:v>17年</c:v>
                </c:pt>
                <c:pt idx="4">
                  <c:v>19年</c:v>
                </c:pt>
                <c:pt idx="5">
                  <c:v>20年計</c:v>
                </c:pt>
              </c:strCache>
            </c:strRef>
          </c:cat>
          <c:val>
            <c:numRef>
              <c:f>損益分岐!$C$86:$H$86</c:f>
              <c:numCache>
                <c:formatCode>General</c:formatCode>
                <c:ptCount val="6"/>
                <c:pt idx="0">
                  <c:v>6</c:v>
                </c:pt>
                <c:pt idx="1">
                  <c:v>4</c:v>
                </c:pt>
                <c:pt idx="2">
                  <c:v>2</c:v>
                </c:pt>
                <c:pt idx="3">
                  <c:v>3</c:v>
                </c:pt>
                <c:pt idx="4">
                  <c:v>4</c:v>
                </c:pt>
                <c:pt idx="5">
                  <c:v>3</c:v>
                </c:pt>
              </c:numCache>
            </c:numRef>
          </c:val>
          <c:smooth val="0"/>
          <c:extLst>
            <c:ext xmlns:c16="http://schemas.microsoft.com/office/drawing/2014/chart" uri="{C3380CC4-5D6E-409C-BE32-E72D297353CC}">
              <c16:uniqueId val="{00000000-CB43-402C-9D29-5304B46DD0A2}"/>
            </c:ext>
          </c:extLst>
        </c:ser>
        <c:dLbls>
          <c:showLegendKey val="0"/>
          <c:showVal val="0"/>
          <c:showCatName val="0"/>
          <c:showSerName val="0"/>
          <c:showPercent val="0"/>
          <c:showBubbleSize val="0"/>
        </c:dLbls>
        <c:marker val="1"/>
        <c:smooth val="0"/>
        <c:axId val="526505224"/>
        <c:axId val="526505552"/>
      </c:lineChart>
      <c:lineChart>
        <c:grouping val="standard"/>
        <c:varyColors val="0"/>
        <c:ser>
          <c:idx val="0"/>
          <c:order val="1"/>
          <c:tx>
            <c:strRef>
              <c:f>損益分岐!$B$87</c:f>
              <c:strCache>
                <c:ptCount val="1"/>
                <c:pt idx="0">
                  <c:v>付加価値生産額</c:v>
                </c:pt>
              </c:strCache>
            </c:strRef>
          </c:tx>
          <c:spPr>
            <a:ln w="25400" cap="rnd">
              <a:solidFill>
                <a:schemeClr val="accent1"/>
              </a:solidFill>
              <a:prstDash val="sysDash"/>
              <a:round/>
            </a:ln>
            <a:effectLst/>
          </c:spPr>
          <c:marker>
            <c:symbol val="circle"/>
            <c:size val="5"/>
            <c:spPr>
              <a:solidFill>
                <a:schemeClr val="accent1"/>
              </a:solidFill>
              <a:ln w="9525">
                <a:solidFill>
                  <a:schemeClr val="accent1"/>
                </a:solidFill>
              </a:ln>
              <a:effectLst/>
            </c:spPr>
          </c:marker>
          <c:trendline>
            <c:spPr>
              <a:ln w="38100" cap="rnd">
                <a:solidFill>
                  <a:schemeClr val="accent1"/>
                </a:solidFill>
                <a:prstDash val="solid"/>
              </a:ln>
              <a:effectLst/>
            </c:spPr>
            <c:trendlineType val="linear"/>
            <c:dispRSqr val="0"/>
            <c:dispEq val="0"/>
          </c:trendline>
          <c:cat>
            <c:strRef>
              <c:f>損益分岐!$C$79:$H$79</c:f>
              <c:strCache>
                <c:ptCount val="6"/>
                <c:pt idx="0">
                  <c:v>11年</c:v>
                </c:pt>
                <c:pt idx="1">
                  <c:v>13年</c:v>
                </c:pt>
                <c:pt idx="2">
                  <c:v>15年</c:v>
                </c:pt>
                <c:pt idx="3">
                  <c:v>17年</c:v>
                </c:pt>
                <c:pt idx="4">
                  <c:v>19年</c:v>
                </c:pt>
                <c:pt idx="5">
                  <c:v>20年計</c:v>
                </c:pt>
              </c:strCache>
            </c:strRef>
          </c:cat>
          <c:val>
            <c:numRef>
              <c:f>損益分岐!$C$87:$H$87</c:f>
              <c:numCache>
                <c:formatCode>0.0</c:formatCode>
                <c:ptCount val="6"/>
                <c:pt idx="0">
                  <c:v>1.2</c:v>
                </c:pt>
                <c:pt idx="1">
                  <c:v>1.1000000000000001</c:v>
                </c:pt>
                <c:pt idx="2">
                  <c:v>1</c:v>
                </c:pt>
                <c:pt idx="3">
                  <c:v>0.9</c:v>
                </c:pt>
                <c:pt idx="4">
                  <c:v>1.2</c:v>
                </c:pt>
                <c:pt idx="5">
                  <c:v>1.1000000000000001</c:v>
                </c:pt>
              </c:numCache>
            </c:numRef>
          </c:val>
          <c:smooth val="0"/>
          <c:extLst>
            <c:ext xmlns:c16="http://schemas.microsoft.com/office/drawing/2014/chart" uri="{C3380CC4-5D6E-409C-BE32-E72D297353CC}">
              <c16:uniqueId val="{00000001-CB43-402C-9D29-5304B46DD0A2}"/>
            </c:ext>
          </c:extLst>
        </c:ser>
        <c:dLbls>
          <c:showLegendKey val="0"/>
          <c:showVal val="0"/>
          <c:showCatName val="0"/>
          <c:showSerName val="0"/>
          <c:showPercent val="0"/>
          <c:showBubbleSize val="0"/>
        </c:dLbls>
        <c:marker val="1"/>
        <c:smooth val="0"/>
        <c:axId val="735515280"/>
        <c:axId val="735514624"/>
      </c:lineChart>
      <c:catAx>
        <c:axId val="526505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BIZ UDPゴシック" panose="020B0400000000000000" pitchFamily="50" charset="-128"/>
                <a:ea typeface="BIZ UDPゴシック" panose="020B0400000000000000" pitchFamily="50" charset="-128"/>
                <a:cs typeface="+mn-cs"/>
              </a:defRPr>
            </a:pPr>
            <a:endParaRPr lang="ja-JP"/>
          </a:p>
        </c:txPr>
        <c:crossAx val="526505552"/>
        <c:crosses val="autoZero"/>
        <c:auto val="1"/>
        <c:lblAlgn val="ctr"/>
        <c:lblOffset val="100"/>
        <c:noMultiLvlLbl val="0"/>
      </c:catAx>
      <c:valAx>
        <c:axId val="526505552"/>
        <c:scaling>
          <c:orientation val="minMax"/>
          <c:min val="1.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BIZ UDPゴシック" panose="020B0400000000000000" pitchFamily="50" charset="-128"/>
                <a:ea typeface="BIZ UDPゴシック" panose="020B0400000000000000" pitchFamily="50" charset="-128"/>
                <a:cs typeface="+mn-cs"/>
              </a:defRPr>
            </a:pPr>
            <a:endParaRPr lang="ja-JP"/>
          </a:p>
        </c:txPr>
        <c:crossAx val="526505224"/>
        <c:crosses val="autoZero"/>
        <c:crossBetween val="between"/>
      </c:valAx>
      <c:valAx>
        <c:axId val="735514624"/>
        <c:scaling>
          <c:orientation val="minMax"/>
          <c:min val="0.5"/>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BIZ UDPゴシック" panose="020B0400000000000000" pitchFamily="50" charset="-128"/>
                <a:ea typeface="BIZ UDPゴシック" panose="020B0400000000000000" pitchFamily="50" charset="-128"/>
                <a:cs typeface="+mn-cs"/>
              </a:defRPr>
            </a:pPr>
            <a:endParaRPr lang="ja-JP"/>
          </a:p>
        </c:txPr>
        <c:crossAx val="735515280"/>
        <c:crosses val="max"/>
        <c:crossBetween val="between"/>
      </c:valAx>
      <c:catAx>
        <c:axId val="735515280"/>
        <c:scaling>
          <c:orientation val="minMax"/>
        </c:scaling>
        <c:delete val="1"/>
        <c:axPos val="b"/>
        <c:numFmt formatCode="General" sourceLinked="1"/>
        <c:majorTickMark val="out"/>
        <c:minorTickMark val="none"/>
        <c:tickLblPos val="nextTo"/>
        <c:crossAx val="735514624"/>
        <c:crosses val="autoZero"/>
        <c:auto val="1"/>
        <c:lblAlgn val="ctr"/>
        <c:lblOffset val="100"/>
        <c:noMultiLvlLbl val="0"/>
      </c:catAx>
      <c:spPr>
        <a:noFill/>
        <a:ln>
          <a:solidFill>
            <a:schemeClr val="bg1">
              <a:lumMod val="75000"/>
            </a:schemeClr>
          </a:solidFill>
        </a:ln>
        <a:effectLst/>
      </c:spPr>
    </c:plotArea>
    <c:plotVisOnly val="1"/>
    <c:dispBlanksAs val="gap"/>
    <c:showDLblsOverMax val="0"/>
  </c:chart>
  <c:spPr>
    <a:solidFill>
      <a:srgbClr val="FFFFFF"/>
    </a:solidFill>
    <a:ln>
      <a:solidFill>
        <a:srgbClr val="FFFFFF">
          <a:lumMod val="75000"/>
        </a:srgbClr>
      </a:solidFill>
    </a:ln>
    <a:effectLst/>
  </c:spPr>
  <c:txPr>
    <a:bodyPr/>
    <a:lstStyle/>
    <a:p>
      <a:pPr>
        <a:defRPr sz="800">
          <a:latin typeface="BIZ UDPゴシック" panose="020B0400000000000000" pitchFamily="50" charset="-128"/>
          <a:ea typeface="BIZ UDPゴシック" panose="020B0400000000000000" pitchFamily="50" charset="-128"/>
        </a:defRPr>
      </a:pPr>
      <a:endParaRPr lang="ja-JP"/>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BIZ UDPゴシック" panose="020B0400000000000000" pitchFamily="50" charset="-128"/>
                <a:ea typeface="BIZ UDPゴシック" panose="020B0400000000000000" pitchFamily="50" charset="-128"/>
                <a:cs typeface="+mn-cs"/>
              </a:defRPr>
            </a:pPr>
            <a:r>
              <a:rPr lang="ja-JP" altLang="en-US"/>
              <a:t>損益分岐点</a:t>
            </a:r>
            <a:r>
              <a:rPr lang="en-US" altLang="ja-JP"/>
              <a:t>(</a:t>
            </a:r>
            <a:r>
              <a:rPr lang="ja-JP" altLang="en-US"/>
              <a:t>千円</a:t>
            </a:r>
            <a:r>
              <a:rPr lang="en-US" altLang="ja-JP"/>
              <a:t>)</a:t>
            </a:r>
            <a:endParaRPr lang="ja-JP"/>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BIZ UDPゴシック" panose="020B0400000000000000" pitchFamily="50" charset="-128"/>
              <a:ea typeface="BIZ UDPゴシック" panose="020B0400000000000000" pitchFamily="50" charset="-128"/>
              <a:cs typeface="+mn-cs"/>
            </a:defRPr>
          </a:pPr>
          <a:endParaRPr lang="ja-JP"/>
        </a:p>
      </c:txPr>
    </c:title>
    <c:autoTitleDeleted val="0"/>
    <c:plotArea>
      <c:layout/>
      <c:lineChart>
        <c:grouping val="standard"/>
        <c:varyColors val="0"/>
        <c:ser>
          <c:idx val="0"/>
          <c:order val="0"/>
          <c:tx>
            <c:strRef>
              <c:f>Sheet1!$B$54</c:f>
              <c:strCache>
                <c:ptCount val="1"/>
                <c:pt idx="0">
                  <c:v>売上高</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cat>
            <c:strRef>
              <c:f>Sheet1!$C$53:$H$53</c:f>
              <c:strCache>
                <c:ptCount val="6"/>
                <c:pt idx="0">
                  <c:v>▲50%</c:v>
                </c:pt>
                <c:pt idx="1">
                  <c:v>▲40%</c:v>
                </c:pt>
                <c:pt idx="2">
                  <c:v>▲30%</c:v>
                </c:pt>
                <c:pt idx="3">
                  <c:v>▲20%</c:v>
                </c:pt>
                <c:pt idx="4">
                  <c:v>▲10%</c:v>
                </c:pt>
                <c:pt idx="5">
                  <c:v>20年計画</c:v>
                </c:pt>
              </c:strCache>
            </c:strRef>
          </c:cat>
          <c:val>
            <c:numRef>
              <c:f>Sheet1!$C$54:$H$54</c:f>
              <c:numCache>
                <c:formatCode>#,##0_);[Red]\(#,##0\)</c:formatCode>
                <c:ptCount val="6"/>
                <c:pt idx="0">
                  <c:v>393470</c:v>
                </c:pt>
                <c:pt idx="1">
                  <c:v>472164</c:v>
                </c:pt>
                <c:pt idx="2">
                  <c:v>550858</c:v>
                </c:pt>
                <c:pt idx="3">
                  <c:v>629552</c:v>
                </c:pt>
                <c:pt idx="4">
                  <c:v>708246</c:v>
                </c:pt>
                <c:pt idx="5">
                  <c:v>786940</c:v>
                </c:pt>
              </c:numCache>
            </c:numRef>
          </c:val>
          <c:smooth val="0"/>
          <c:extLst>
            <c:ext xmlns:c16="http://schemas.microsoft.com/office/drawing/2014/chart" uri="{C3380CC4-5D6E-409C-BE32-E72D297353CC}">
              <c16:uniqueId val="{00000001-60D2-47F4-9337-6B7ED1B20A17}"/>
            </c:ext>
          </c:extLst>
        </c:ser>
        <c:ser>
          <c:idx val="2"/>
          <c:order val="1"/>
          <c:tx>
            <c:strRef>
              <c:f>Sheet1!$B$55</c:f>
              <c:strCache>
                <c:ptCount val="1"/>
                <c:pt idx="0">
                  <c:v>原価</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Sheet1!$C$53:$H$53</c:f>
              <c:strCache>
                <c:ptCount val="6"/>
                <c:pt idx="0">
                  <c:v>▲50%</c:v>
                </c:pt>
                <c:pt idx="1">
                  <c:v>▲40%</c:v>
                </c:pt>
                <c:pt idx="2">
                  <c:v>▲30%</c:v>
                </c:pt>
                <c:pt idx="3">
                  <c:v>▲20%</c:v>
                </c:pt>
                <c:pt idx="4">
                  <c:v>▲10%</c:v>
                </c:pt>
                <c:pt idx="5">
                  <c:v>20年計画</c:v>
                </c:pt>
              </c:strCache>
            </c:strRef>
          </c:cat>
          <c:val>
            <c:numRef>
              <c:f>Sheet1!$C$55:$H$55</c:f>
              <c:numCache>
                <c:formatCode>#,##0_);[Red]\(#,##0\)</c:formatCode>
                <c:ptCount val="6"/>
                <c:pt idx="0">
                  <c:v>503231</c:v>
                </c:pt>
                <c:pt idx="1">
                  <c:v>544133.19999999995</c:v>
                </c:pt>
                <c:pt idx="2">
                  <c:v>585035.39999999991</c:v>
                </c:pt>
                <c:pt idx="3">
                  <c:v>625937.60000000009</c:v>
                </c:pt>
                <c:pt idx="4">
                  <c:v>666839.80000000005</c:v>
                </c:pt>
                <c:pt idx="5">
                  <c:v>707742</c:v>
                </c:pt>
              </c:numCache>
            </c:numRef>
          </c:val>
          <c:smooth val="0"/>
          <c:extLst>
            <c:ext xmlns:c16="http://schemas.microsoft.com/office/drawing/2014/chart" uri="{C3380CC4-5D6E-409C-BE32-E72D297353CC}">
              <c16:uniqueId val="{00000002-60D2-47F4-9337-6B7ED1B20A17}"/>
            </c:ext>
          </c:extLst>
        </c:ser>
        <c:ser>
          <c:idx val="3"/>
          <c:order val="2"/>
          <c:tx>
            <c:strRef>
              <c:f>Sheet1!$B$56</c:f>
              <c:strCache>
                <c:ptCount val="1"/>
                <c:pt idx="0">
                  <c:v>固定費</c:v>
                </c:pt>
              </c:strCache>
            </c:strRef>
          </c:tx>
          <c:spPr>
            <a:ln w="28575" cap="rnd">
              <a:solidFill>
                <a:schemeClr val="accent6"/>
              </a:solidFill>
              <a:round/>
            </a:ln>
            <a:effectLst/>
          </c:spPr>
          <c:marker>
            <c:symbol val="circle"/>
            <c:size val="5"/>
            <c:spPr>
              <a:solidFill>
                <a:schemeClr val="accent6"/>
              </a:solidFill>
              <a:ln w="9525">
                <a:solidFill>
                  <a:schemeClr val="accent6"/>
                </a:solidFill>
              </a:ln>
              <a:effectLst/>
            </c:spPr>
          </c:marker>
          <c:cat>
            <c:strRef>
              <c:f>Sheet1!$C$53:$H$53</c:f>
              <c:strCache>
                <c:ptCount val="6"/>
                <c:pt idx="0">
                  <c:v>▲50%</c:v>
                </c:pt>
                <c:pt idx="1">
                  <c:v>▲40%</c:v>
                </c:pt>
                <c:pt idx="2">
                  <c:v>▲30%</c:v>
                </c:pt>
                <c:pt idx="3">
                  <c:v>▲20%</c:v>
                </c:pt>
                <c:pt idx="4">
                  <c:v>▲10%</c:v>
                </c:pt>
                <c:pt idx="5">
                  <c:v>20年計画</c:v>
                </c:pt>
              </c:strCache>
            </c:strRef>
          </c:cat>
          <c:val>
            <c:numRef>
              <c:f>Sheet1!$C$56:$H$56</c:f>
              <c:numCache>
                <c:formatCode>#,##0_);[Red]\(#,##0\)</c:formatCode>
                <c:ptCount val="6"/>
                <c:pt idx="0">
                  <c:v>298720</c:v>
                </c:pt>
                <c:pt idx="1">
                  <c:v>298720</c:v>
                </c:pt>
                <c:pt idx="2">
                  <c:v>298720</c:v>
                </c:pt>
                <c:pt idx="3">
                  <c:v>298720</c:v>
                </c:pt>
                <c:pt idx="4">
                  <c:v>298720</c:v>
                </c:pt>
                <c:pt idx="5">
                  <c:v>298720</c:v>
                </c:pt>
              </c:numCache>
            </c:numRef>
          </c:val>
          <c:smooth val="0"/>
          <c:extLst>
            <c:ext xmlns:c16="http://schemas.microsoft.com/office/drawing/2014/chart" uri="{C3380CC4-5D6E-409C-BE32-E72D297353CC}">
              <c16:uniqueId val="{00000003-60D2-47F4-9337-6B7ED1B20A17}"/>
            </c:ext>
          </c:extLst>
        </c:ser>
        <c:dLbls>
          <c:showLegendKey val="0"/>
          <c:showVal val="0"/>
          <c:showCatName val="0"/>
          <c:showSerName val="0"/>
          <c:showPercent val="0"/>
          <c:showBubbleSize val="0"/>
        </c:dLbls>
        <c:marker val="1"/>
        <c:smooth val="0"/>
        <c:axId val="557629496"/>
        <c:axId val="557625888"/>
      </c:lineChart>
      <c:catAx>
        <c:axId val="557629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IZ UDPゴシック" panose="020B0400000000000000" pitchFamily="50" charset="-128"/>
                <a:ea typeface="BIZ UDPゴシック" panose="020B0400000000000000" pitchFamily="50" charset="-128"/>
                <a:cs typeface="+mn-cs"/>
              </a:defRPr>
            </a:pPr>
            <a:endParaRPr lang="ja-JP"/>
          </a:p>
        </c:txPr>
        <c:crossAx val="557625888"/>
        <c:crosses val="autoZero"/>
        <c:auto val="1"/>
        <c:lblAlgn val="ctr"/>
        <c:lblOffset val="100"/>
        <c:noMultiLvlLbl val="0"/>
      </c:catAx>
      <c:valAx>
        <c:axId val="557625888"/>
        <c:scaling>
          <c:orientation val="minMax"/>
        </c:scaling>
        <c:delete val="0"/>
        <c:axPos val="l"/>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IZ UDPゴシック" panose="020B0400000000000000" pitchFamily="50" charset="-128"/>
                <a:ea typeface="BIZ UDPゴシック" panose="020B0400000000000000" pitchFamily="50" charset="-128"/>
                <a:cs typeface="+mn-cs"/>
              </a:defRPr>
            </a:pPr>
            <a:endParaRPr lang="ja-JP"/>
          </a:p>
        </c:txPr>
        <c:crossAx val="557629496"/>
        <c:crosses val="autoZero"/>
        <c:crossBetween val="between"/>
      </c:valAx>
      <c:spPr>
        <a:noFill/>
        <a:ln>
          <a:solidFill>
            <a:schemeClr val="accent3">
              <a:lumMod val="60000"/>
              <a:lumOff val="40000"/>
            </a:schemeClr>
          </a:solidFill>
        </a:ln>
        <a:effectLst/>
      </c:spPr>
    </c:plotArea>
    <c:legend>
      <c:legendPos val="b"/>
      <c:legendEntry>
        <c:idx val="3"/>
        <c:delete val="1"/>
      </c:legendEntry>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BIZ UDPゴシック" panose="020B0400000000000000" pitchFamily="50" charset="-128"/>
              <a:ea typeface="BIZ UDPゴシック" panose="020B0400000000000000" pitchFamily="50" charset="-128"/>
              <a:cs typeface="+mn-cs"/>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rgbClr val="FFFFCC"/>
    </a:solidFill>
    <a:ln w="9525" cap="flat" cmpd="sng" algn="ctr">
      <a:solidFill>
        <a:schemeClr val="tx1">
          <a:lumMod val="15000"/>
          <a:lumOff val="85000"/>
        </a:schemeClr>
      </a:solidFill>
      <a:round/>
    </a:ln>
    <a:effectLst/>
  </c:spPr>
  <c:txPr>
    <a:bodyPr/>
    <a:lstStyle/>
    <a:p>
      <a:pPr>
        <a:defRPr>
          <a:latin typeface="BIZ UDPゴシック" panose="020B0400000000000000" pitchFamily="50" charset="-128"/>
          <a:ea typeface="BIZ UDPゴシック" panose="020B0400000000000000" pitchFamily="50" charset="-128"/>
        </a:defRPr>
      </a:pPr>
      <a:endParaRPr lang="ja-JP"/>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3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306780" cy="341724"/>
          </a:xfrm>
          <a:prstGeom prst="rect">
            <a:avLst/>
          </a:prstGeom>
        </p:spPr>
        <p:txBody>
          <a:bodyPr vert="horz" lIns="92236" tIns="46118" rIns="92236" bIns="46118"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629358" y="0"/>
            <a:ext cx="4308380" cy="341724"/>
          </a:xfrm>
          <a:prstGeom prst="rect">
            <a:avLst/>
          </a:prstGeom>
        </p:spPr>
        <p:txBody>
          <a:bodyPr vert="horz" lIns="92236" tIns="46118" rIns="92236" bIns="46118" rtlCol="0"/>
          <a:lstStyle>
            <a:lvl1pPr algn="r">
              <a:defRPr sz="1200"/>
            </a:lvl1pPr>
          </a:lstStyle>
          <a:p>
            <a:fld id="{A7640E48-A5E0-5041-9B48-F1CC1125BC09}" type="datetimeFigureOut">
              <a:rPr kumimoji="1" lang="ja-JP" altLang="en-US" smtClean="0"/>
              <a:pPr/>
              <a:t>2020/11/10</a:t>
            </a:fld>
            <a:endParaRPr kumimoji="1" lang="ja-JP" altLang="en-US" dirty="0"/>
          </a:p>
        </p:txBody>
      </p:sp>
      <p:sp>
        <p:nvSpPr>
          <p:cNvPr id="4" name="フッター プレースホルダー 3"/>
          <p:cNvSpPr>
            <a:spLocks noGrp="1"/>
          </p:cNvSpPr>
          <p:nvPr>
            <p:ph type="ftr" sz="quarter" idx="2"/>
          </p:nvPr>
        </p:nvSpPr>
        <p:spPr>
          <a:xfrm>
            <a:off x="0" y="6465476"/>
            <a:ext cx="4306780" cy="341724"/>
          </a:xfrm>
          <a:prstGeom prst="rect">
            <a:avLst/>
          </a:prstGeom>
        </p:spPr>
        <p:txBody>
          <a:bodyPr vert="horz" lIns="92236" tIns="46118" rIns="92236" bIns="46118" rtlCol="0" anchor="b"/>
          <a:lstStyle>
            <a:lvl1pPr algn="l">
              <a:defRPr sz="1200"/>
            </a:lvl1pPr>
          </a:lstStyle>
          <a:p>
            <a:endParaRPr kumimoji="1" lang="ja-JP" altLang="en-US" dirty="0"/>
          </a:p>
        </p:txBody>
      </p:sp>
      <p:sp>
        <p:nvSpPr>
          <p:cNvPr id="5" name="スライド番号プレースホルダー 4"/>
          <p:cNvSpPr>
            <a:spLocks noGrp="1"/>
          </p:cNvSpPr>
          <p:nvPr>
            <p:ph type="sldNum" sz="quarter" idx="3"/>
          </p:nvPr>
        </p:nvSpPr>
        <p:spPr>
          <a:xfrm>
            <a:off x="5629358" y="6465476"/>
            <a:ext cx="4308380" cy="341724"/>
          </a:xfrm>
          <a:prstGeom prst="rect">
            <a:avLst/>
          </a:prstGeom>
        </p:spPr>
        <p:txBody>
          <a:bodyPr vert="horz" lIns="92236" tIns="46118" rIns="92236" bIns="46118" rtlCol="0" anchor="b"/>
          <a:lstStyle>
            <a:lvl1pPr algn="r">
              <a:defRPr sz="1200"/>
            </a:lvl1pPr>
          </a:lstStyle>
          <a:p>
            <a:fld id="{A07F573A-01BF-2B44-8976-5E6A2AEC1848}" type="slidenum">
              <a:rPr kumimoji="1" lang="ja-JP" altLang="en-US" smtClean="0"/>
              <a:pPr/>
              <a:t>‹#›</a:t>
            </a:fld>
            <a:endParaRPr kumimoji="1" lang="ja-JP" altLang="en-US" dirty="0"/>
          </a:p>
        </p:txBody>
      </p:sp>
    </p:spTree>
    <p:extLst>
      <p:ext uri="{BB962C8B-B14F-4D97-AF65-F5344CB8AC3E}">
        <p14:creationId xmlns:p14="http://schemas.microsoft.com/office/powerpoint/2010/main" val="16500045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2"/>
            <a:ext cx="4307045" cy="341620"/>
          </a:xfrm>
          <a:prstGeom prst="rect">
            <a:avLst/>
          </a:prstGeom>
        </p:spPr>
        <p:txBody>
          <a:bodyPr vert="horz" lIns="91433" tIns="45716" rIns="91433" bIns="45716"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630569" y="2"/>
            <a:ext cx="4307045" cy="341620"/>
          </a:xfrm>
          <a:prstGeom prst="rect">
            <a:avLst/>
          </a:prstGeom>
        </p:spPr>
        <p:txBody>
          <a:bodyPr vert="horz" lIns="91433" tIns="45716" rIns="91433" bIns="45716" rtlCol="0"/>
          <a:lstStyle>
            <a:lvl1pPr algn="r">
              <a:defRPr sz="1200"/>
            </a:lvl1pPr>
          </a:lstStyle>
          <a:p>
            <a:fld id="{5C5FCEE9-5451-724E-8226-661F248CEFD0}" type="datetimeFigureOut">
              <a:rPr kumimoji="1" lang="ja-JP" altLang="en-US" smtClean="0"/>
              <a:pPr/>
              <a:t>2020/11/10</a:t>
            </a:fld>
            <a:endParaRPr kumimoji="1" lang="ja-JP" altLang="en-US" dirty="0"/>
          </a:p>
        </p:txBody>
      </p:sp>
      <p:sp>
        <p:nvSpPr>
          <p:cNvPr id="4" name="スライド イメージ プレースホルダー 3"/>
          <p:cNvSpPr>
            <a:spLocks noGrp="1" noRot="1" noChangeAspect="1"/>
          </p:cNvSpPr>
          <p:nvPr>
            <p:ph type="sldImg" idx="2"/>
          </p:nvPr>
        </p:nvSpPr>
        <p:spPr>
          <a:xfrm>
            <a:off x="3440113" y="850900"/>
            <a:ext cx="3059112" cy="2297113"/>
          </a:xfrm>
          <a:prstGeom prst="rect">
            <a:avLst/>
          </a:prstGeom>
          <a:noFill/>
          <a:ln w="12700">
            <a:solidFill>
              <a:prstClr val="black"/>
            </a:solidFill>
          </a:ln>
        </p:spPr>
        <p:txBody>
          <a:bodyPr vert="horz" lIns="91433" tIns="45716" rIns="91433" bIns="45716" rtlCol="0" anchor="ctr"/>
          <a:lstStyle/>
          <a:p>
            <a:endParaRPr lang="ja-JP" altLang="en-US" dirty="0"/>
          </a:p>
        </p:txBody>
      </p:sp>
      <p:sp>
        <p:nvSpPr>
          <p:cNvPr id="5" name="ノート プレースホルダー 4"/>
          <p:cNvSpPr>
            <a:spLocks noGrp="1"/>
          </p:cNvSpPr>
          <p:nvPr>
            <p:ph type="body" sz="quarter" idx="3"/>
          </p:nvPr>
        </p:nvSpPr>
        <p:spPr>
          <a:xfrm>
            <a:off x="993935" y="3276085"/>
            <a:ext cx="7951470" cy="2681004"/>
          </a:xfrm>
          <a:prstGeom prst="rect">
            <a:avLst/>
          </a:prstGeom>
        </p:spPr>
        <p:txBody>
          <a:bodyPr vert="horz" lIns="91433" tIns="45716" rIns="91433" bIns="45716"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465583"/>
            <a:ext cx="4307045" cy="341619"/>
          </a:xfrm>
          <a:prstGeom prst="rect">
            <a:avLst/>
          </a:prstGeom>
        </p:spPr>
        <p:txBody>
          <a:bodyPr vert="horz" lIns="91433" tIns="45716" rIns="91433" bIns="45716"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5630569" y="6465583"/>
            <a:ext cx="4307045" cy="341619"/>
          </a:xfrm>
          <a:prstGeom prst="rect">
            <a:avLst/>
          </a:prstGeom>
        </p:spPr>
        <p:txBody>
          <a:bodyPr vert="horz" lIns="91433" tIns="45716" rIns="91433" bIns="45716" rtlCol="0" anchor="b"/>
          <a:lstStyle>
            <a:lvl1pPr algn="r">
              <a:defRPr sz="1200"/>
            </a:lvl1pPr>
          </a:lstStyle>
          <a:p>
            <a:fld id="{B66F3448-3337-A740-B29C-9F6778ED4FC7}" type="slidenum">
              <a:rPr kumimoji="1" lang="ja-JP" altLang="en-US" smtClean="0"/>
              <a:pPr/>
              <a:t>‹#›</a:t>
            </a:fld>
            <a:endParaRPr kumimoji="1" lang="ja-JP" altLang="en-US" dirty="0"/>
          </a:p>
        </p:txBody>
      </p:sp>
    </p:spTree>
    <p:extLst>
      <p:ext uri="{BB962C8B-B14F-4D97-AF65-F5344CB8AC3E}">
        <p14:creationId xmlns:p14="http://schemas.microsoft.com/office/powerpoint/2010/main" val="83302431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66F3448-3337-A740-B29C-9F6778ED4FC7}" type="slidenum">
              <a:rPr kumimoji="1" lang="ja-JP" altLang="en-US" smtClean="0"/>
              <a:pPr/>
              <a:t>1</a:t>
            </a:fld>
            <a:endParaRPr kumimoji="1" lang="ja-JP" altLang="en-US" dirty="0"/>
          </a:p>
        </p:txBody>
      </p:sp>
    </p:spTree>
    <p:extLst>
      <p:ext uri="{BB962C8B-B14F-4D97-AF65-F5344CB8AC3E}">
        <p14:creationId xmlns:p14="http://schemas.microsoft.com/office/powerpoint/2010/main" val="1444166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A67AA6-E7D9-42A1-87DC-290BC7D38BDD}" type="slidenum">
              <a:rPr kumimoji="1" lang="ja-JP" altLang="en-US" sz="1200" b="0" i="0" u="none" strike="noStrike" kern="1200" cap="none" spc="0" normalizeH="0" baseline="0" noProof="0" smtClean="0">
                <a:ln>
                  <a:noFill/>
                </a:ln>
                <a:solidFill>
                  <a:prstClr val="black"/>
                </a:solidFill>
                <a:effectLst/>
                <a:uLnTx/>
                <a:uFillTx/>
                <a:latin typeface="Yu Gothic"/>
                <a:ea typeface="Yu Gothic"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ja-JP" altLang="en-US" sz="1200" b="0" i="0" u="none" strike="noStrike" kern="1200" cap="none" spc="0" normalizeH="0" baseline="0" noProof="0">
              <a:ln>
                <a:noFill/>
              </a:ln>
              <a:solidFill>
                <a:prstClr val="black"/>
              </a:solidFill>
              <a:effectLst/>
              <a:uLnTx/>
              <a:uFillTx/>
              <a:latin typeface="Yu Gothic"/>
              <a:ea typeface="Yu Gothic" panose="020B0400000000000000" pitchFamily="50" charset="-128"/>
              <a:cs typeface="+mn-cs"/>
            </a:endParaRPr>
          </a:p>
        </p:txBody>
      </p:sp>
    </p:spTree>
    <p:extLst>
      <p:ext uri="{BB962C8B-B14F-4D97-AF65-F5344CB8AC3E}">
        <p14:creationId xmlns:p14="http://schemas.microsoft.com/office/powerpoint/2010/main" val="3926346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6F3448-3337-A740-B29C-9F6778ED4FC7}" type="slidenum">
              <a:rPr kumimoji="1" lang="ja-JP" altLang="en-US" sz="1200" b="0" i="0" u="none" strike="noStrike" kern="1200" cap="none" spc="0" normalizeH="0" baseline="0" noProof="0" smtClean="0">
                <a:ln>
                  <a:noFill/>
                </a:ln>
                <a:solidFill>
                  <a:prstClr val="black"/>
                </a:solidFill>
                <a:effectLst/>
                <a:uLnTx/>
                <a:uFillTx/>
                <a:latin typeface="Yu Gothic"/>
                <a:ea typeface="Yu Gothic"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ja-JP" altLang="en-US" sz="1200" b="0" i="0" u="none" strike="noStrike" kern="1200" cap="none" spc="0" normalizeH="0" baseline="0" noProof="0" dirty="0">
              <a:ln>
                <a:noFill/>
              </a:ln>
              <a:solidFill>
                <a:prstClr val="black"/>
              </a:solidFill>
              <a:effectLst/>
              <a:uLnTx/>
              <a:uFillTx/>
              <a:latin typeface="Yu Gothic"/>
              <a:ea typeface="Yu Gothic" panose="020B0400000000000000" pitchFamily="50" charset="-128"/>
              <a:cs typeface="+mn-cs"/>
            </a:endParaRPr>
          </a:p>
        </p:txBody>
      </p:sp>
    </p:spTree>
    <p:extLst>
      <p:ext uri="{BB962C8B-B14F-4D97-AF65-F5344CB8AC3E}">
        <p14:creationId xmlns:p14="http://schemas.microsoft.com/office/powerpoint/2010/main" val="2575735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09668" rtl="0" eaLnBrk="1" fontAlgn="base" latinLnBrk="0" hangingPunct="1">
              <a:lnSpc>
                <a:spcPct val="100000"/>
              </a:lnSpc>
              <a:spcBef>
                <a:spcPct val="0"/>
              </a:spcBef>
              <a:spcAft>
                <a:spcPct val="0"/>
              </a:spcAft>
              <a:buClrTx/>
              <a:buSzTx/>
              <a:buFontTx/>
              <a:buNone/>
              <a:tabLst/>
              <a:defRPr/>
            </a:pPr>
            <a:fld id="{9BA9D3B7-B252-475A-8DE2-ECFC7385B8EB}" type="slidenum">
              <a:rPr kumimoji="1" lang="en-US" altLang="ja-JP" sz="1200" b="0" i="0" u="none" strike="noStrike" kern="1200" cap="none" spc="0" normalizeH="0" baseline="0" noProof="0" smtClean="0">
                <a:ln>
                  <a:noFill/>
                </a:ln>
                <a:solidFill>
                  <a:srgbClr val="000000"/>
                </a:solidFill>
                <a:effectLst/>
                <a:uLnTx/>
                <a:uFillTx/>
                <a:latin typeface="Times New Roman" pitchFamily="18" charset="0"/>
                <a:ea typeface="ＭＳ Ｐゴシック" pitchFamily="50" charset="-128"/>
                <a:cs typeface="+mn-cs"/>
              </a:rPr>
              <a:pPr marL="0" marR="0" lvl="0" indent="0" algn="r" defTabSz="909668" rtl="0" eaLnBrk="1" fontAlgn="base" latinLnBrk="0" hangingPunct="1">
                <a:lnSpc>
                  <a:spcPct val="100000"/>
                </a:lnSpc>
                <a:spcBef>
                  <a:spcPct val="0"/>
                </a:spcBef>
                <a:spcAft>
                  <a:spcPct val="0"/>
                </a:spcAft>
                <a:buClrTx/>
                <a:buSzTx/>
                <a:buFontTx/>
                <a:buNone/>
                <a:tabLst/>
                <a:defRPr/>
              </a:pPr>
              <a:t>10</a:t>
            </a:fld>
            <a:endParaRPr kumimoji="1" lang="en-US" altLang="ja-JP" sz="1200" b="0" i="0" u="none" strike="noStrike" kern="1200" cap="none" spc="0" normalizeH="0" baseline="0" noProof="0" dirty="0">
              <a:ln>
                <a:noFill/>
              </a:ln>
              <a:solidFill>
                <a:srgbClr val="000000"/>
              </a:solidFill>
              <a:effectLst/>
              <a:uLnTx/>
              <a:uFillTx/>
              <a:latin typeface="Times New Roman" pitchFamily="18" charset="0"/>
              <a:ea typeface="ＭＳ Ｐゴシック" pitchFamily="50" charset="-128"/>
              <a:cs typeface="+mn-cs"/>
            </a:endParaRPr>
          </a:p>
        </p:txBody>
      </p:sp>
    </p:spTree>
    <p:extLst>
      <p:ext uri="{BB962C8B-B14F-4D97-AF65-F5344CB8AC3E}">
        <p14:creationId xmlns:p14="http://schemas.microsoft.com/office/powerpoint/2010/main" val="2115686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昨年度、全社朝礼で　説明ありました　施設業務の</a:t>
            </a:r>
            <a:r>
              <a:rPr kumimoji="1" lang="en-US" altLang="ja-JP" dirty="0" smtClean="0"/>
              <a:t>PF</a:t>
            </a:r>
            <a:r>
              <a:rPr kumimoji="1" lang="ja-JP" altLang="en-US" dirty="0" smtClean="0"/>
              <a:t>化具現化についての　ご説明をさせて頂きます。</a:t>
            </a:r>
            <a:endParaRPr kumimoji="1" lang="en-US" altLang="ja-JP" dirty="0" smtClean="0"/>
          </a:p>
          <a:p>
            <a:r>
              <a:rPr kumimoji="1" lang="ja-JP" altLang="en-US" dirty="0" smtClean="0"/>
              <a:t>目的としては、</a:t>
            </a:r>
            <a:r>
              <a:rPr kumimoji="1" lang="en-US" altLang="ja-JP" dirty="0" smtClean="0"/>
              <a:t>10</a:t>
            </a:r>
            <a:r>
              <a:rPr kumimoji="1" lang="ja-JP" altLang="en-US" dirty="0" smtClean="0"/>
              <a:t>年先の情報化社会における情報活用した施設業務の推進する姿の先取りと</a:t>
            </a:r>
            <a:r>
              <a:rPr kumimoji="1" lang="en-US" altLang="ja-JP" dirty="0" smtClean="0"/>
              <a:t>PF</a:t>
            </a:r>
            <a:r>
              <a:rPr kumimoji="1" lang="ja-JP" altLang="en-US" dirty="0" smtClean="0"/>
              <a:t>の試行　で</a:t>
            </a:r>
            <a:endParaRPr kumimoji="1" lang="en-US" altLang="ja-JP" dirty="0" smtClean="0"/>
          </a:p>
          <a:p>
            <a:r>
              <a:rPr kumimoji="1" lang="ja-JP" altLang="en-US" dirty="0" smtClean="0"/>
              <a:t>事業形態としては、使用量や個別エンジニアリングでの費用がありますが　システムだけではなく</a:t>
            </a:r>
            <a:endParaRPr kumimoji="1" lang="en-US" altLang="ja-JP" dirty="0" smtClean="0"/>
          </a:p>
          <a:p>
            <a:r>
              <a:rPr kumimoji="1" lang="ja-JP" altLang="en-US" dirty="0" smtClean="0"/>
              <a:t>貢献の形やビジネスモデルのアイディア出しが必要となります。</a:t>
            </a:r>
            <a:endParaRPr kumimoji="1" lang="en-US" altLang="ja-JP" dirty="0" smtClean="0"/>
          </a:p>
          <a:p>
            <a:r>
              <a:rPr kumimoji="1" lang="ja-JP" altLang="en-US" dirty="0" smtClean="0"/>
              <a:t>システムとサービスの連携については、</a:t>
            </a:r>
            <a:r>
              <a:rPr kumimoji="1" lang="en-US" altLang="ja-JP" dirty="0" err="1" smtClean="0"/>
              <a:t>MaaS</a:t>
            </a:r>
            <a:r>
              <a:rPr kumimoji="1" lang="ja-JP" altLang="en-US" dirty="0" smtClean="0"/>
              <a:t>等を参考にして　体系化された</a:t>
            </a:r>
            <a:r>
              <a:rPr kumimoji="1" lang="en-US" altLang="ja-JP" dirty="0" smtClean="0"/>
              <a:t>DN</a:t>
            </a:r>
            <a:r>
              <a:rPr kumimoji="1" lang="ja-JP" altLang="en-US" dirty="0" smtClean="0"/>
              <a:t>の既存のシステムを統合する形で</a:t>
            </a:r>
            <a:endParaRPr kumimoji="1" lang="en-US" altLang="ja-JP" dirty="0" smtClean="0"/>
          </a:p>
          <a:p>
            <a:r>
              <a:rPr kumimoji="1" lang="ja-JP" altLang="en-US" dirty="0" smtClean="0"/>
              <a:t>各社のニーズ毎に</a:t>
            </a:r>
            <a:r>
              <a:rPr kumimoji="1" lang="en-US" altLang="ja-JP" dirty="0" smtClean="0"/>
              <a:t>PF</a:t>
            </a:r>
            <a:r>
              <a:rPr kumimoji="1" lang="ja-JP" altLang="en-US" dirty="0" smtClean="0"/>
              <a:t>にデータを取り込み管理・判断して、サービスをユーザに提供する全体像を描き</a:t>
            </a:r>
            <a:endParaRPr kumimoji="1" lang="en-US" altLang="ja-JP" dirty="0" smtClean="0"/>
          </a:p>
          <a:p>
            <a:r>
              <a:rPr kumimoji="1" lang="ja-JP" altLang="en-US" dirty="0" smtClean="0"/>
              <a:t>使用者のニーズを高めて再利用を促せるシステムを具現化しないといけません。</a:t>
            </a:r>
            <a:endParaRPr kumimoji="1" lang="en-US" altLang="ja-JP" dirty="0" smtClean="0"/>
          </a:p>
          <a:p>
            <a:r>
              <a:rPr kumimoji="1" lang="ja-JP" altLang="en-US" dirty="0" smtClean="0"/>
              <a:t>システム開発としては、安価に導入してもらえるよう サーバ側は</a:t>
            </a:r>
            <a:r>
              <a:rPr kumimoji="1" lang="en-US" altLang="ja-JP" dirty="0" smtClean="0"/>
              <a:t>DNG</a:t>
            </a:r>
            <a:r>
              <a:rPr kumimoji="1" lang="ja-JP" altLang="en-US" dirty="0" smtClean="0"/>
              <a:t>一括のクラウドで構築して</a:t>
            </a:r>
            <a:endParaRPr kumimoji="1" lang="en-US" altLang="ja-JP" dirty="0" smtClean="0"/>
          </a:p>
          <a:p>
            <a:r>
              <a:rPr kumimoji="1" lang="ja-JP" altLang="en-US" dirty="0" smtClean="0"/>
              <a:t>最小限の開発とします。</a:t>
            </a:r>
            <a:endParaRPr kumimoji="1" lang="en-US" altLang="ja-JP" dirty="0" smtClean="0"/>
          </a:p>
          <a:p>
            <a:r>
              <a:rPr kumimoji="1" lang="ja-JP" altLang="en-US" dirty="0" smtClean="0"/>
              <a:t>機能の一例としては、スマートフォンで情報を提供して　情報と取得してオペレータが判断した情報をレコメンデーションや</a:t>
            </a:r>
            <a:endParaRPr kumimoji="1" lang="en-US" altLang="ja-JP" dirty="0" smtClean="0"/>
          </a:p>
          <a:p>
            <a:r>
              <a:rPr kumimoji="1" lang="ja-JP" altLang="en-US" dirty="0" smtClean="0"/>
              <a:t>エスカレーションして通知します。</a:t>
            </a:r>
            <a:endParaRPr kumimoji="1" lang="en-US" altLang="ja-JP" dirty="0" smtClean="0"/>
          </a:p>
          <a:p>
            <a:r>
              <a:rPr kumimoji="1" lang="ja-JP" altLang="en-US" dirty="0" smtClean="0"/>
              <a:t>試行のスケジュールとして、構想を上期前半でまとめ　協業できるお客さんを見つけてトライアルする案を検討しております。</a:t>
            </a:r>
            <a:endParaRPr kumimoji="1" lang="en-US" altLang="ja-JP" dirty="0" smtClean="0"/>
          </a:p>
          <a:p>
            <a:r>
              <a:rPr kumimoji="1" lang="ja-JP" altLang="en-US" dirty="0" smtClean="0"/>
              <a:t>最小投資でおこなえるよう、別件の仮想サーバを活用して　投資は工場側のセンシングでハード構成します。</a:t>
            </a:r>
            <a:endParaRPr kumimoji="1" lang="en-US" altLang="ja-JP" dirty="0" smtClean="0"/>
          </a:p>
          <a:p>
            <a:r>
              <a:rPr kumimoji="1" lang="en-US" altLang="ja-JP" dirty="0" smtClean="0"/>
              <a:t>PF</a:t>
            </a:r>
            <a:r>
              <a:rPr kumimoji="1" lang="ja-JP" altLang="en-US" dirty="0" smtClean="0"/>
              <a:t>活用の実現にトライアルしていきたいと考えて</a:t>
            </a:r>
            <a:r>
              <a:rPr kumimoji="1" lang="ja-JP" altLang="en-US" smtClean="0"/>
              <a:t>おります。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pPr marL="0" marR="0" lvl="0" indent="0" algn="r" defTabSz="909668" rtl="0" eaLnBrk="1" fontAlgn="base" latinLnBrk="0" hangingPunct="1">
              <a:lnSpc>
                <a:spcPct val="100000"/>
              </a:lnSpc>
              <a:spcBef>
                <a:spcPct val="0"/>
              </a:spcBef>
              <a:spcAft>
                <a:spcPct val="0"/>
              </a:spcAft>
              <a:buClrTx/>
              <a:buSzTx/>
              <a:buFontTx/>
              <a:buNone/>
              <a:tabLst/>
              <a:defRPr/>
            </a:pPr>
            <a:fld id="{9BA9D3B7-B252-475A-8DE2-ECFC7385B8EB}" type="slidenum">
              <a:rPr kumimoji="1" lang="en-US" altLang="ja-JP" sz="1200" b="0" i="0" u="none" strike="noStrike" kern="1200" cap="none" spc="0" normalizeH="0" baseline="0" noProof="0" smtClean="0">
                <a:ln>
                  <a:noFill/>
                </a:ln>
                <a:solidFill>
                  <a:srgbClr val="000000"/>
                </a:solidFill>
                <a:effectLst/>
                <a:uLnTx/>
                <a:uFillTx/>
                <a:latin typeface="Times New Roman" pitchFamily="18" charset="0"/>
                <a:ea typeface="ＭＳ Ｐゴシック" pitchFamily="50" charset="-128"/>
                <a:cs typeface="+mn-cs"/>
              </a:rPr>
              <a:pPr marL="0" marR="0" lvl="0" indent="0" algn="r" defTabSz="909668" rtl="0" eaLnBrk="1" fontAlgn="base" latinLnBrk="0" hangingPunct="1">
                <a:lnSpc>
                  <a:spcPct val="100000"/>
                </a:lnSpc>
                <a:spcBef>
                  <a:spcPct val="0"/>
                </a:spcBef>
                <a:spcAft>
                  <a:spcPct val="0"/>
                </a:spcAft>
                <a:buClrTx/>
                <a:buSzTx/>
                <a:buFontTx/>
                <a:buNone/>
                <a:tabLst/>
                <a:defRPr/>
              </a:pPr>
              <a:t>11</a:t>
            </a:fld>
            <a:endParaRPr kumimoji="1" lang="en-US" altLang="ja-JP" sz="1200" b="0" i="0" u="none" strike="noStrike" kern="1200" cap="none" spc="0" normalizeH="0" baseline="0" noProof="0" dirty="0">
              <a:ln>
                <a:noFill/>
              </a:ln>
              <a:solidFill>
                <a:srgbClr val="000000"/>
              </a:solidFill>
              <a:effectLst/>
              <a:uLnTx/>
              <a:uFillTx/>
              <a:latin typeface="Times New Roman" pitchFamily="18" charset="0"/>
              <a:ea typeface="ＭＳ Ｐゴシック" pitchFamily="50" charset="-128"/>
              <a:cs typeface="+mn-cs"/>
            </a:endParaRPr>
          </a:p>
        </p:txBody>
      </p:sp>
    </p:spTree>
    <p:extLst>
      <p:ext uri="{BB962C8B-B14F-4D97-AF65-F5344CB8AC3E}">
        <p14:creationId xmlns:p14="http://schemas.microsoft.com/office/powerpoint/2010/main" val="2053597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Tech.2017_ﾀｲﾄﾙ①_Dクロス">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2</a:t>
            </a:r>
            <a:r>
              <a:rPr lang="ja-JP" altLang="en-US"/>
              <a:t>行で記載 </a:t>
            </a:r>
            <a:r>
              <a:rPr lang="en-US" altLang="ja-JP"/>
              <a:t>/ 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Tree>
    <p:extLst>
      <p:ext uri="{BB962C8B-B14F-4D97-AF65-F5344CB8AC3E}">
        <p14:creationId xmlns:p14="http://schemas.microsoft.com/office/powerpoint/2010/main" val="834879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Tech.2017_討論会-本編④ﾌｯﾀｰ無">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5" name="コンテンツ プレースホルダー 4"/>
          <p:cNvSpPr>
            <a:spLocks noGrp="1"/>
          </p:cNvSpPr>
          <p:nvPr>
            <p:ph sz="quarter" idx="11" hasCustomPrompt="1"/>
          </p:nvPr>
        </p:nvSpPr>
        <p:spPr>
          <a:xfrm>
            <a:off x="0" y="720000"/>
            <a:ext cx="9144000" cy="5680800"/>
          </a:xfrm>
        </p:spPr>
        <p:txBody>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en-US" altLang="ja-JP"/>
              <a:t>※</a:t>
            </a:r>
            <a:r>
              <a:rPr kumimoji="1" lang="ja-JP" altLang="en-US"/>
              <a:t>容量の大きな一覧図表・転載資料等、分割記載が困難な場合のみ、ロゴ</a:t>
            </a:r>
            <a:r>
              <a:rPr kumimoji="1" lang="en-US" altLang="ja-JP"/>
              <a:t>,</a:t>
            </a:r>
            <a:r>
              <a:rPr kumimoji="1" lang="ja-JP" altLang="en-US"/>
              <a:t>フッターを使用しない［白紙タイプ］のページを使用可とする。　ページ</a:t>
            </a:r>
            <a:r>
              <a:rPr kumimoji="1" lang="en-US" altLang="ja-JP"/>
              <a:t>No.</a:t>
            </a:r>
            <a:r>
              <a:rPr kumimoji="1" lang="ja-JP" altLang="en-US"/>
              <a:t>記載は任意。　　　　■本文テキスト</a:t>
            </a:r>
            <a:r>
              <a:rPr kumimoji="1" lang="en-US" altLang="ja-JP"/>
              <a:t>: </a:t>
            </a:r>
            <a:r>
              <a:rPr kumimoji="1" lang="ja-JP" altLang="en-US"/>
              <a:t>見出しタイトル</a:t>
            </a:r>
            <a:r>
              <a:rPr kumimoji="1" lang="en-US" altLang="ja-JP"/>
              <a:t>20pt /</a:t>
            </a:r>
            <a:r>
              <a:rPr kumimoji="1" lang="ja-JP" altLang="en-US"/>
              <a:t>本文最小</a:t>
            </a:r>
            <a:r>
              <a:rPr kumimoji="1" lang="en-US" altLang="ja-JP"/>
              <a:t>16pt</a:t>
            </a:r>
            <a:r>
              <a:rPr kumimoji="1" lang="ja-JP" altLang="en-US"/>
              <a:t>迄推奨　　　　　　　　　　　　　　図表内は含みませんが、フォントは</a:t>
            </a:r>
            <a:r>
              <a:rPr kumimoji="1" lang="en-US" altLang="ja-JP"/>
              <a:t>CIS</a:t>
            </a:r>
            <a:r>
              <a:rPr kumimoji="1" lang="ja-JP" altLang="en-US"/>
              <a:t>準拠、可読性を考慮した大きさにして下さい。</a:t>
            </a:r>
            <a:r>
              <a:rPr kumimoji="1" lang="en-US" altLang="ja-JP"/>
              <a:t> </a:t>
            </a:r>
            <a:r>
              <a:rPr kumimoji="1" lang="ja-JP" altLang="en-US"/>
              <a:t>■使用フォント</a:t>
            </a:r>
            <a:r>
              <a:rPr kumimoji="1" lang="en-US" altLang="ja-JP"/>
              <a:t>: Meiryo UI</a:t>
            </a:r>
            <a:r>
              <a:rPr kumimoji="1" lang="ja-JP" altLang="en-US"/>
              <a:t> （原則半角カナは使わない） 　　　　　　　　　　　　　　　■使用色</a:t>
            </a:r>
            <a:r>
              <a:rPr kumimoji="1" lang="en-US" altLang="ja-JP"/>
              <a:t>: </a:t>
            </a:r>
            <a:r>
              <a:rPr kumimoji="1" lang="ja-JP" altLang="en-US"/>
              <a:t>カラーパレット</a:t>
            </a:r>
            <a:r>
              <a:rPr kumimoji="1" lang="en-US" altLang="ja-JP"/>
              <a:t>(CIS)</a:t>
            </a:r>
            <a:r>
              <a:rPr kumimoji="1" lang="ja-JP" altLang="en-US"/>
              <a:t>より使用</a:t>
            </a:r>
          </a:p>
          <a:p>
            <a:pPr lvl="1"/>
            <a:r>
              <a:rPr kumimoji="1" lang="ja-JP" altLang="en-US"/>
              <a:t>第 </a:t>
            </a:r>
            <a:r>
              <a:rPr kumimoji="1" lang="en-US" altLang="ja-JP"/>
              <a:t>2 </a:t>
            </a:r>
            <a:r>
              <a:rPr kumimoji="1" lang="ja-JP" altLang="en-US"/>
              <a:t>レベル　本文（←</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
        <p:nvSpPr>
          <p:cNvPr id="4" name="正方形/長方形 3"/>
          <p:cNvSpPr/>
          <p:nvPr/>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6" name="正方形/長方形 3"/>
          <p:cNvSpPr/>
          <p:nvPr/>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3"/>
          <p:cNvSpPr/>
          <p:nvPr/>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3"/>
          <p:cNvSpPr/>
          <p:nvPr userDrawn="1"/>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94089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NSO-Tech.2017_エンドロゴ">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2617325" y="2568596"/>
            <a:ext cx="3909351" cy="1490400"/>
          </a:xfrm>
          <a:prstGeom prst="rect">
            <a:avLst/>
          </a:prstGeom>
        </p:spPr>
      </p:pic>
      <p:pic>
        <p:nvPicPr>
          <p:cNvPr id="3" name="図 2"/>
          <p:cNvPicPr>
            <a:picLocks noChangeAspect="1"/>
          </p:cNvPicPr>
          <p:nvPr/>
        </p:nvPicPr>
        <p:blipFill>
          <a:blip r:embed="rId2"/>
          <a:stretch>
            <a:fillRect/>
          </a:stretch>
        </p:blipFill>
        <p:spPr>
          <a:xfrm>
            <a:off x="2617325" y="2568596"/>
            <a:ext cx="3909351" cy="1490400"/>
          </a:xfrm>
          <a:prstGeom prst="rect">
            <a:avLst/>
          </a:prstGeom>
        </p:spPr>
      </p:pic>
      <p:pic>
        <p:nvPicPr>
          <p:cNvPr id="5" name="図 4"/>
          <p:cNvPicPr>
            <a:picLocks noChangeAspect="1"/>
          </p:cNvPicPr>
          <p:nvPr/>
        </p:nvPicPr>
        <p:blipFill>
          <a:blip r:embed="rId2"/>
          <a:stretch>
            <a:fillRect/>
          </a:stretch>
        </p:blipFill>
        <p:spPr>
          <a:xfrm>
            <a:off x="2617325" y="2568596"/>
            <a:ext cx="3909351" cy="1490400"/>
          </a:xfrm>
          <a:prstGeom prst="rect">
            <a:avLst/>
          </a:prstGeom>
        </p:spPr>
      </p:pic>
      <p:pic>
        <p:nvPicPr>
          <p:cNvPr id="6" name="図 5"/>
          <p:cNvPicPr>
            <a:picLocks noChangeAspect="1"/>
          </p:cNvPicPr>
          <p:nvPr/>
        </p:nvPicPr>
        <p:blipFill>
          <a:blip r:embed="rId2"/>
          <a:stretch>
            <a:fillRect/>
          </a:stretch>
        </p:blipFill>
        <p:spPr>
          <a:xfrm>
            <a:off x="2617325" y="2568596"/>
            <a:ext cx="3909351" cy="1490400"/>
          </a:xfrm>
          <a:prstGeom prst="rect">
            <a:avLst/>
          </a:prstGeom>
        </p:spPr>
      </p:pic>
      <p:pic>
        <p:nvPicPr>
          <p:cNvPr id="7" name="図 6"/>
          <p:cNvPicPr>
            <a:picLocks noChangeAspect="1"/>
          </p:cNvPicPr>
          <p:nvPr userDrawn="1"/>
        </p:nvPicPr>
        <p:blipFill>
          <a:blip r:embed="rId2"/>
          <a:stretch>
            <a:fillRect/>
          </a:stretch>
        </p:blipFill>
        <p:spPr>
          <a:xfrm>
            <a:off x="2617325" y="2568596"/>
            <a:ext cx="3909351" cy="1490400"/>
          </a:xfrm>
          <a:prstGeom prst="rect">
            <a:avLst/>
          </a:prstGeom>
        </p:spPr>
      </p:pic>
    </p:spTree>
    <p:extLst>
      <p:ext uri="{BB962C8B-B14F-4D97-AF65-F5344CB8AC3E}">
        <p14:creationId xmlns:p14="http://schemas.microsoft.com/office/powerpoint/2010/main" val="731527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Tech.2017_討論会-ﾀｲﾄﾙ">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2</a:t>
            </a:r>
            <a:r>
              <a:rPr lang="ja-JP" altLang="en-US"/>
              <a:t>行で記載 </a:t>
            </a:r>
            <a:r>
              <a:rPr lang="en-US" altLang="ja-JP"/>
              <a:t>/ 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
        <p:nvSpPr>
          <p:cNvPr id="5" name="テキスト プレースホルダー 4"/>
          <p:cNvSpPr>
            <a:spLocks noGrp="1"/>
          </p:cNvSpPr>
          <p:nvPr>
            <p:ph type="body" sz="quarter" idx="12" hasCustomPrompt="1"/>
          </p:nvPr>
        </p:nvSpPr>
        <p:spPr>
          <a:xfrm>
            <a:off x="0" y="2016000"/>
            <a:ext cx="6299998" cy="432000"/>
          </a:xfrm>
        </p:spPr>
        <p:txBody>
          <a:bodyPr lIns="468000" tIns="0" rIns="72000" anchor="b" anchorCtr="0"/>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en-US" altLang="ja-JP" sz="2000"/>
              <a:t>17</a:t>
            </a:r>
            <a:r>
              <a:rPr kumimoji="1" lang="ja-JP" altLang="en-US" sz="2000"/>
              <a:t>年度下期 技術研究討論会</a:t>
            </a:r>
            <a:r>
              <a:rPr kumimoji="1" lang="ja-JP" altLang="en-US"/>
              <a:t> ○○○ブロック</a:t>
            </a:r>
          </a:p>
        </p:txBody>
      </p:sp>
    </p:spTree>
    <p:extLst>
      <p:ext uri="{BB962C8B-B14F-4D97-AF65-F5344CB8AC3E}">
        <p14:creationId xmlns:p14="http://schemas.microsoft.com/office/powerpoint/2010/main" val="3236157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3402"/>
            <a:ext cx="7772400" cy="2389811"/>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5373"/>
            <a:ext cx="6858000" cy="165729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406562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40988230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1323"/>
            <a:ext cx="7886700" cy="2855378"/>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93714"/>
            <a:ext cx="7886700" cy="1501576"/>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2150158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7315"/>
            <a:ext cx="3886200" cy="435536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7315"/>
            <a:ext cx="3886200" cy="435536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85AEA4C-E331-4144-8266-A02D0B069F91}" type="datetimeFigureOut">
              <a:rPr kumimoji="1" lang="ja-JP" altLang="en-US" smtClean="0"/>
              <a:t>2020/11/10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3133969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465"/>
            <a:ext cx="7886700" cy="132679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2720"/>
            <a:ext cx="3868340" cy="8246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7394"/>
            <a:ext cx="3868340" cy="368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1" y="1682720"/>
            <a:ext cx="3887391" cy="8246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1" y="2507394"/>
            <a:ext cx="3887391" cy="368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85AEA4C-E331-4144-8266-A02D0B069F91}" type="datetimeFigureOut">
              <a:rPr kumimoji="1" lang="ja-JP" altLang="en-US" smtClean="0"/>
              <a:t>2020/11/10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518112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85AEA4C-E331-4144-8266-A02D0B069F91}" type="datetimeFigureOut">
              <a:rPr kumimoji="1" lang="ja-JP" altLang="en-US" smtClean="0"/>
              <a:t>2020/11/10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3464027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5AEA4C-E331-4144-8266-A02D0B069F91}" type="datetimeFigureOut">
              <a:rPr kumimoji="1" lang="ja-JP" altLang="en-US" smtClean="0"/>
              <a:t>2020/11/10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536975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Tech.2017_討論会-ﾀｲﾄﾙ">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2</a:t>
            </a:r>
            <a:r>
              <a:rPr lang="ja-JP" altLang="en-US"/>
              <a:t>行で記載 </a:t>
            </a:r>
            <a:r>
              <a:rPr lang="en-US" altLang="ja-JP"/>
              <a:t>/ 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
        <p:nvSpPr>
          <p:cNvPr id="5" name="テキスト プレースホルダー 4"/>
          <p:cNvSpPr>
            <a:spLocks noGrp="1"/>
          </p:cNvSpPr>
          <p:nvPr>
            <p:ph type="body" sz="quarter" idx="12" hasCustomPrompt="1"/>
          </p:nvPr>
        </p:nvSpPr>
        <p:spPr>
          <a:xfrm>
            <a:off x="0" y="2016000"/>
            <a:ext cx="6299998" cy="432000"/>
          </a:xfrm>
        </p:spPr>
        <p:txBody>
          <a:bodyPr lIns="468000" tIns="0" rIns="72000" anchor="b" anchorCtr="0"/>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en-US" altLang="ja-JP" sz="2000"/>
              <a:t>17</a:t>
            </a:r>
            <a:r>
              <a:rPr kumimoji="1" lang="ja-JP" altLang="en-US" sz="2000"/>
              <a:t>年度下期 技術研究討論会</a:t>
            </a:r>
            <a:r>
              <a:rPr kumimoji="1" lang="ja-JP" altLang="en-US"/>
              <a:t> ○○○ブロック</a:t>
            </a:r>
          </a:p>
        </p:txBody>
      </p:sp>
    </p:spTree>
    <p:extLst>
      <p:ext uri="{BB962C8B-B14F-4D97-AF65-F5344CB8AC3E}">
        <p14:creationId xmlns:p14="http://schemas.microsoft.com/office/powerpoint/2010/main" val="31940479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623"/>
            <a:ext cx="2949178" cy="1601682"/>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8341"/>
            <a:ext cx="4629150" cy="48781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9305"/>
            <a:ext cx="2949178" cy="3815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85AEA4C-E331-4144-8266-A02D0B069F91}" type="datetimeFigureOut">
              <a:rPr kumimoji="1" lang="ja-JP" altLang="en-US" smtClean="0"/>
              <a:t>2020/11/10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2206187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623"/>
            <a:ext cx="2949178" cy="1601682"/>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8341"/>
            <a:ext cx="4629150" cy="487813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9305"/>
            <a:ext cx="2949178" cy="3815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85AEA4C-E331-4144-8266-A02D0B069F91}" type="datetimeFigureOut">
              <a:rPr kumimoji="1" lang="ja-JP" altLang="en-US" smtClean="0"/>
              <a:t>2020/11/10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972528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20543184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463"/>
            <a:ext cx="1971675" cy="5817219"/>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1" y="365463"/>
            <a:ext cx="5800725" cy="581721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4015164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コンテンツ">
    <p:spTree>
      <p:nvGrpSpPr>
        <p:cNvPr id="1" name=""/>
        <p:cNvGrpSpPr/>
        <p:nvPr/>
      </p:nvGrpSpPr>
      <p:grpSpPr>
        <a:xfrm>
          <a:off x="0" y="0"/>
          <a:ext cx="0" cy="0"/>
          <a:chOff x="0" y="0"/>
          <a:chExt cx="0" cy="0"/>
        </a:xfrm>
      </p:grpSpPr>
      <p:sp>
        <p:nvSpPr>
          <p:cNvPr id="2" name="コンテンツ プレースホルダー 1"/>
          <p:cNvSpPr>
            <a:spLocks noGrp="1"/>
          </p:cNvSpPr>
          <p:nvPr>
            <p:ph/>
          </p:nvPr>
        </p:nvSpPr>
        <p:spPr>
          <a:xfrm>
            <a:off x="457200" y="274893"/>
            <a:ext cx="8229600" cy="585694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3" name="日付プレースホルダー 2"/>
          <p:cNvSpPr>
            <a:spLocks noGrp="1"/>
          </p:cNvSpPr>
          <p:nvPr>
            <p:ph type="dt" sz="half" idx="10"/>
          </p:nvPr>
        </p:nvSpPr>
        <p:spPr>
          <a:xfrm>
            <a:off x="457200" y="6251008"/>
            <a:ext cx="2133600" cy="476691"/>
          </a:xfrm>
        </p:spPr>
        <p:txBody>
          <a:bodyPr/>
          <a:lstStyle>
            <a:lvl1pPr>
              <a:defRPr/>
            </a:lvl1pPr>
          </a:lstStyle>
          <a:p>
            <a:endParaRPr lang="en-US" altLang="ja-JP">
              <a:solidFill>
                <a:srgbClr val="000000"/>
              </a:solidFill>
            </a:endParaRPr>
          </a:p>
        </p:txBody>
      </p:sp>
      <p:sp>
        <p:nvSpPr>
          <p:cNvPr id="4" name="フッター プレースホルダー 3"/>
          <p:cNvSpPr>
            <a:spLocks noGrp="1"/>
          </p:cNvSpPr>
          <p:nvPr>
            <p:ph type="ftr" sz="quarter" idx="11"/>
          </p:nvPr>
        </p:nvSpPr>
        <p:spPr>
          <a:xfrm>
            <a:off x="3124200" y="6251008"/>
            <a:ext cx="2895600" cy="476691"/>
          </a:xfrm>
        </p:spPr>
        <p:txBody>
          <a:bodyPr/>
          <a:lstStyle>
            <a:lvl1pPr>
              <a:defRPr/>
            </a:lvl1pPr>
          </a:lstStyle>
          <a:p>
            <a:endParaRPr lang="en-US" altLang="ja-JP">
              <a:solidFill>
                <a:srgbClr val="000000"/>
              </a:solidFill>
            </a:endParaRPr>
          </a:p>
        </p:txBody>
      </p:sp>
      <p:sp>
        <p:nvSpPr>
          <p:cNvPr id="5" name="スライド番号プレースホルダー 4"/>
          <p:cNvSpPr>
            <a:spLocks noGrp="1"/>
          </p:cNvSpPr>
          <p:nvPr>
            <p:ph type="sldNum" sz="quarter" idx="12"/>
          </p:nvPr>
        </p:nvSpPr>
        <p:spPr>
          <a:xfrm>
            <a:off x="6553200" y="6251008"/>
            <a:ext cx="2133600" cy="476691"/>
          </a:xfrm>
        </p:spPr>
        <p:txBody>
          <a:bodyPr/>
          <a:lstStyle>
            <a:lvl1pPr>
              <a:defRPr/>
            </a:lvl1pPr>
          </a:lstStyle>
          <a:p>
            <a:fld id="{ADB7D68B-10D0-4C23-8E74-C5F6E178C63C}"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3477416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表紙">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36001" y="2448000"/>
            <a:ext cx="5940000" cy="1260000"/>
          </a:xfrm>
          <a:prstGeom prst="rect">
            <a:avLst/>
          </a:prstGeom>
        </p:spPr>
        <p:txBody>
          <a:bodyPr wrap="square" lIns="468000" tIns="0" rIns="0" bIns="0" anchor="t">
            <a:noAutofit/>
          </a:bodyPr>
          <a:lstStyle>
            <a:lvl1pPr>
              <a:lnSpc>
                <a:spcPct val="110000"/>
              </a:lnSpc>
              <a:defRPr sz="3400" baseline="0">
                <a:latin typeface="Meiryo UI" panose="020B0604030504040204" pitchFamily="50" charset="-128"/>
              </a:defRPr>
            </a:lvl1pPr>
          </a:lstStyle>
          <a:p>
            <a:r>
              <a:rPr lang="ja-JP" altLang="en-US" smtClean="0"/>
              <a:t>タイトル記入 </a:t>
            </a:r>
            <a:r>
              <a:rPr lang="en-US" altLang="ja-JP" smtClean="0"/>
              <a:t>2</a:t>
            </a:r>
            <a:r>
              <a:rPr lang="ja-JP" altLang="en-US" smtClean="0"/>
              <a:t>行</a:t>
            </a:r>
            <a:r>
              <a:rPr lang="en-US" altLang="ja-JP" smtClean="0"/>
              <a:t>34pt</a:t>
            </a:r>
            <a:r>
              <a:rPr lang="ja-JP" altLang="en-US" smtClean="0"/>
              <a:t>推奨　 発表者情報より大きく記載</a:t>
            </a:r>
            <a:endParaRPr dirty="0"/>
          </a:p>
        </p:txBody>
      </p:sp>
      <p:sp>
        <p:nvSpPr>
          <p:cNvPr id="3" name="Holder 3"/>
          <p:cNvSpPr>
            <a:spLocks noGrp="1"/>
          </p:cNvSpPr>
          <p:nvPr>
            <p:ph type="subTitle" idx="4" hasCustomPrompt="1"/>
          </p:nvPr>
        </p:nvSpPr>
        <p:spPr>
          <a:xfrm>
            <a:off x="-35999" y="4140000"/>
            <a:ext cx="5040000" cy="360000"/>
          </a:xfrm>
          <a:prstGeom prst="rect">
            <a:avLst/>
          </a:prstGeom>
        </p:spPr>
        <p:txBody>
          <a:bodyPr wrap="square" lIns="468000" tIns="0" rIns="0" bIns="0" anchor="b">
            <a:noAutofit/>
          </a:bodyPr>
          <a:lstStyle>
            <a:lvl1pPr>
              <a:defRPr sz="2400" baseline="0">
                <a:latin typeface="Meiryo UI" panose="020B0604030504040204" pitchFamily="50" charset="-128"/>
              </a:defRPr>
            </a:lvl1pPr>
          </a:lstStyle>
          <a:p>
            <a:r>
              <a:rPr lang="ja-JP" altLang="en-US" smtClean="0"/>
              <a:t>クリックして 氏名 を記入 </a:t>
            </a:r>
            <a:r>
              <a:rPr lang="en-US" altLang="ja-JP" smtClean="0"/>
              <a:t>24pt </a:t>
            </a:r>
            <a:r>
              <a:rPr lang="ja-JP" altLang="en-US" smtClean="0"/>
              <a:t>推奨</a:t>
            </a:r>
            <a:endParaRPr lang="ja-JP" altLang="en-US" dirty="0"/>
          </a:p>
        </p:txBody>
      </p:sp>
      <p:sp>
        <p:nvSpPr>
          <p:cNvPr id="9" name="テキスト プレースホルダー 8"/>
          <p:cNvSpPr>
            <a:spLocks noGrp="1"/>
          </p:cNvSpPr>
          <p:nvPr>
            <p:ph type="body" sz="quarter" idx="10" hasCustomPrompt="1"/>
          </p:nvPr>
        </p:nvSpPr>
        <p:spPr>
          <a:xfrm>
            <a:off x="-36000" y="4680009"/>
            <a:ext cx="5040000" cy="1188000"/>
          </a:xfrm>
          <a:prstGeom prst="rect">
            <a:avLst/>
          </a:prstGeom>
        </p:spPr>
        <p:txBody>
          <a:bodyPr lIns="468000" tIns="0" rIns="0" bIns="0" anchor="t">
            <a:noAutofit/>
          </a:bodyPr>
          <a:lstStyle>
            <a:lvl1pPr>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smtClean="0"/>
              <a:t>クリックして 部署名 を記入 </a:t>
            </a:r>
            <a:r>
              <a:rPr kumimoji="1" lang="en-US" altLang="ja-JP" smtClean="0"/>
              <a:t>16pt</a:t>
            </a:r>
            <a:r>
              <a:rPr kumimoji="1" lang="ja-JP" altLang="en-US" smtClean="0"/>
              <a:t>推奨</a:t>
            </a:r>
          </a:p>
        </p:txBody>
      </p:sp>
      <p:pic>
        <p:nvPicPr>
          <p:cNvPr id="10" name="図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6908" y="454131"/>
            <a:ext cx="2520000" cy="785785"/>
          </a:xfrm>
          <a:prstGeom prst="rect">
            <a:avLst/>
          </a:prstGeom>
        </p:spPr>
      </p:pic>
      <p:pic>
        <p:nvPicPr>
          <p:cNvPr id="12" name="図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18012" y="6256800"/>
            <a:ext cx="2275184" cy="450000"/>
          </a:xfrm>
          <a:prstGeom prst="rect">
            <a:avLst/>
          </a:prstGeom>
        </p:spPr>
      </p:pic>
      <p:pic>
        <p:nvPicPr>
          <p:cNvPr id="13" name="図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776010" y="6318040"/>
            <a:ext cx="1078337" cy="277287"/>
          </a:xfrm>
          <a:prstGeom prst="rect">
            <a:avLst/>
          </a:prstGeom>
          <a:noFill/>
        </p:spPr>
      </p:pic>
    </p:spTree>
    <p:extLst>
      <p:ext uri="{BB962C8B-B14F-4D97-AF65-F5344CB8AC3E}">
        <p14:creationId xmlns:p14="http://schemas.microsoft.com/office/powerpoint/2010/main" val="238546419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アジェンダ">
    <p:spTree>
      <p:nvGrpSpPr>
        <p:cNvPr id="1" name=""/>
        <p:cNvGrpSpPr/>
        <p:nvPr/>
      </p:nvGrpSpPr>
      <p:grpSpPr>
        <a:xfrm>
          <a:off x="0" y="0"/>
          <a:ext cx="0" cy="0"/>
          <a:chOff x="0" y="0"/>
          <a:chExt cx="0" cy="0"/>
        </a:xfrm>
      </p:grpSpPr>
      <p:sp>
        <p:nvSpPr>
          <p:cNvPr id="8" name="タイトル 7"/>
          <p:cNvSpPr>
            <a:spLocks noGrp="1"/>
          </p:cNvSpPr>
          <p:nvPr>
            <p:ph type="title"/>
          </p:nvPr>
        </p:nvSpPr>
        <p:spPr/>
        <p:txBody>
          <a:bodyPr wrap="square" rIns="1080000"/>
          <a:lstStyle>
            <a:lvl1pPr>
              <a:defRPr/>
            </a:lvl1pPr>
          </a:lstStyle>
          <a:p>
            <a:r>
              <a:rPr kumimoji="1" lang="ja-JP" altLang="en-US" smtClean="0"/>
              <a:t>マスター タイトルの書式設定</a:t>
            </a:r>
            <a:endParaRPr kumimoji="1" lang="ja-JP" altLang="en-US" dirty="0"/>
          </a:p>
        </p:txBody>
      </p:sp>
      <p:sp>
        <p:nvSpPr>
          <p:cNvPr id="2" name="スライド番号プレースホルダー 1"/>
          <p:cNvSpPr>
            <a:spLocks noGrp="1"/>
          </p:cNvSpPr>
          <p:nvPr>
            <p:ph type="sldNum" sz="quarter" idx="11"/>
          </p:nvPr>
        </p:nvSpPr>
        <p:spPr/>
        <p:txBody>
          <a:bodyPr/>
          <a:lstStyle/>
          <a:p>
            <a:r>
              <a:rPr lang="en-US" altLang="ja-JP" dirty="0" smtClean="0">
                <a:ea typeface="Verdana" panose="020B0604030504040204" pitchFamily="34" charset="0"/>
              </a:rPr>
              <a:t>1 </a:t>
            </a:r>
            <a:endParaRPr lang="ja-JP" altLang="en-US" dirty="0"/>
          </a:p>
        </p:txBody>
      </p:sp>
      <p:sp>
        <p:nvSpPr>
          <p:cNvPr id="4" name="テキスト プレースホルダー 3"/>
          <p:cNvSpPr>
            <a:spLocks noGrp="1"/>
          </p:cNvSpPr>
          <p:nvPr>
            <p:ph type="body" sz="quarter" idx="12" hasCustomPrompt="1"/>
          </p:nvPr>
        </p:nvSpPr>
        <p:spPr>
          <a:xfrm>
            <a:off x="0" y="828000"/>
            <a:ext cx="9144000" cy="5220000"/>
          </a:xfrm>
        </p:spPr>
        <p:txBody>
          <a:bodyPr lIns="360000" tIns="360000" rIns="360000"/>
          <a:lstStyle>
            <a:lvl1pPr marL="288000" indent="0">
              <a:lnSpc>
                <a:spcPct val="120000"/>
              </a:lnSpc>
              <a:spcAft>
                <a:spcPts val="600"/>
              </a:spcAft>
              <a:buFont typeface="+mj-lt"/>
              <a:buAutoNum type="arabicPeriod"/>
              <a:defRPr sz="3400"/>
            </a:lvl1pPr>
            <a:lvl2pPr marL="971550" indent="-514350">
              <a:buFont typeface="+mj-lt"/>
              <a:buAutoNum type="arabicPeriod"/>
              <a:defRPr sz="3400"/>
            </a:lvl2pPr>
            <a:lvl3pPr marL="1594350" indent="-514350">
              <a:buFont typeface="+mj-lt"/>
              <a:buAutoNum type="arabicPeriod"/>
              <a:defRPr sz="3400"/>
            </a:lvl3pPr>
            <a:lvl4pPr marL="2134350" indent="-514350">
              <a:buFont typeface="+mj-lt"/>
              <a:buAutoNum type="arabicPeriod"/>
              <a:defRPr sz="3400"/>
            </a:lvl4pPr>
            <a:lvl5pPr marL="2494350" indent="-514350">
              <a:buFont typeface="+mj-lt"/>
              <a:buAutoNum type="arabicPeriod"/>
              <a:defRPr sz="3400"/>
            </a:lvl5pPr>
          </a:lstStyle>
          <a:p>
            <a:pPr lvl="0"/>
            <a:r>
              <a:rPr kumimoji="1" lang="ja-JP" altLang="en-US" smtClean="0"/>
              <a:t>クリックしてアジェンダを記入 </a:t>
            </a:r>
            <a:r>
              <a:rPr kumimoji="1" lang="en-US" altLang="ja-JP" smtClean="0"/>
              <a:t>34pt</a:t>
            </a:r>
            <a:r>
              <a:rPr kumimoji="1" lang="ja-JP" altLang="en-US" smtClean="0"/>
              <a:t>推奨</a:t>
            </a:r>
          </a:p>
        </p:txBody>
      </p:sp>
    </p:spTree>
    <p:extLst>
      <p:ext uri="{BB962C8B-B14F-4D97-AF65-F5344CB8AC3E}">
        <p14:creationId xmlns:p14="http://schemas.microsoft.com/office/powerpoint/2010/main" val="275484303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扉">
    <p:bg>
      <p:bgPr>
        <a:solidFill>
          <a:schemeClr val="bg1"/>
        </a:solidFill>
        <a:effectLst/>
      </p:bgPr>
    </p:bg>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1" hasCustomPrompt="1"/>
          </p:nvPr>
        </p:nvSpPr>
        <p:spPr>
          <a:xfrm>
            <a:off x="-36000" y="9"/>
            <a:ext cx="9216000" cy="1187121"/>
          </a:xfrm>
          <a:prstGeom prst="rect">
            <a:avLst/>
          </a:prstGeom>
        </p:spPr>
        <p:txBody>
          <a:bodyPr wrap="square" lIns="288000" rIns="360000">
            <a:noAutofit/>
          </a:bodyPr>
          <a:lstStyle>
            <a:lvl1pPr>
              <a:defRPr sz="7100" b="1" i="0">
                <a:solidFill>
                  <a:schemeClr val="bg2"/>
                </a:solidFill>
                <a:latin typeface="Meiryo UI" panose="020B0604030504040204" pitchFamily="50" charset="-128"/>
                <a:ea typeface="Meiryo UI" panose="020B0604030504040204" pitchFamily="50" charset="-128"/>
                <a:cs typeface="Verdana" charset="0"/>
              </a:defRPr>
            </a:lvl1pPr>
          </a:lstStyle>
          <a:p>
            <a:pPr lvl="0"/>
            <a:r>
              <a:rPr kumimoji="1" lang="en-US" altLang="ja-JP" dirty="0" smtClean="0"/>
              <a:t>0.</a:t>
            </a:r>
            <a:r>
              <a:rPr kumimoji="1" lang="ja-JP" altLang="en-US" dirty="0" smtClean="0"/>
              <a:t>扉</a:t>
            </a:r>
            <a:r>
              <a:rPr kumimoji="1" lang="en-US" altLang="ja-JP" dirty="0" smtClean="0"/>
              <a:t>No.</a:t>
            </a:r>
            <a:r>
              <a:rPr kumimoji="1" lang="ja-JP" altLang="en-US" dirty="0" smtClean="0"/>
              <a:t>記載</a:t>
            </a:r>
            <a:r>
              <a:rPr kumimoji="1" lang="en-US" altLang="ja-JP" dirty="0" smtClean="0"/>
              <a:t>71pt</a:t>
            </a:r>
            <a:endParaRPr kumimoji="1" lang="ja-JP" altLang="en-US" dirty="0" smtClean="0"/>
          </a:p>
        </p:txBody>
      </p:sp>
      <p:sp>
        <p:nvSpPr>
          <p:cNvPr id="7" name="タイトル 6"/>
          <p:cNvSpPr>
            <a:spLocks noGrp="1"/>
          </p:cNvSpPr>
          <p:nvPr>
            <p:ph type="title" hasCustomPrompt="1"/>
          </p:nvPr>
        </p:nvSpPr>
        <p:spPr>
          <a:xfrm>
            <a:off x="-36000" y="1158885"/>
            <a:ext cx="9216000" cy="1255728"/>
          </a:xfrm>
        </p:spPr>
        <p:txBody>
          <a:bodyPr wrap="square" rIns="648000" anchor="t">
            <a:noAutofit/>
          </a:bodyPr>
          <a:lstStyle>
            <a:lvl1pPr marL="0" indent="0" algn="l">
              <a:lnSpc>
                <a:spcPct val="120000"/>
              </a:lnSpc>
              <a:buSzPct val="120000"/>
              <a:buFont typeface="+mj-lt"/>
              <a:buNone/>
              <a:defRPr sz="3400" b="0" baseline="0">
                <a:solidFill>
                  <a:schemeClr val="bg2"/>
                </a:solidFill>
                <a:latin typeface="Meiryo UI" panose="020B0604030504040204" pitchFamily="50" charset="-128"/>
              </a:defRPr>
            </a:lvl1pPr>
          </a:lstStyle>
          <a:p>
            <a:r>
              <a:rPr kumimoji="1" lang="ja-JP" altLang="en-US" smtClean="0"/>
              <a:t>マスター タイトルの書式設定　</a:t>
            </a:r>
            <a:r>
              <a:rPr kumimoji="1" lang="en-US" altLang="ja-JP" smtClean="0"/>
              <a:t>34pt</a:t>
            </a:r>
            <a:endParaRPr kumimoji="1" lang="ja-JP" altLang="en-US" dirty="0"/>
          </a:p>
        </p:txBody>
      </p:sp>
      <p:sp>
        <p:nvSpPr>
          <p:cNvPr id="5" name="スライド番号プレースホルダー 1"/>
          <p:cNvSpPr>
            <a:spLocks noGrp="1"/>
          </p:cNvSpPr>
          <p:nvPr>
            <p:ph type="sldNum" sz="quarter" idx="12"/>
          </p:nvPr>
        </p:nvSpPr>
        <p:spPr>
          <a:xfrm>
            <a:off x="7665722" y="6357649"/>
            <a:ext cx="989718" cy="365125"/>
          </a:xfrm>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156485453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wrap="square" rIns="1080000"/>
          <a:lstStyle/>
          <a:p>
            <a:r>
              <a:rPr kumimoji="1" lang="ja-JP" altLang="en-US" smtClean="0"/>
              <a:t>マスター タイトルの書式設定 </a:t>
            </a:r>
            <a:r>
              <a:rPr kumimoji="1" lang="en-US" altLang="ja-JP" smtClean="0"/>
              <a:t>25pt</a:t>
            </a:r>
            <a:endParaRPr kumimoji="1" lang="ja-JP" altLang="en-US" dirty="0"/>
          </a:p>
        </p:txBody>
      </p:sp>
      <p:sp>
        <p:nvSpPr>
          <p:cNvPr id="4" name="スライド番号プレースホルダー 3"/>
          <p:cNvSpPr>
            <a:spLocks noGrp="1"/>
          </p:cNvSpPr>
          <p:nvPr>
            <p:ph type="sldNum" sz="quarter" idx="13"/>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6" name="コンテンツ プレースホルダー 5"/>
          <p:cNvSpPr>
            <a:spLocks noGrp="1"/>
          </p:cNvSpPr>
          <p:nvPr>
            <p:ph sz="quarter" idx="14" hasCustomPrompt="1"/>
          </p:nvPr>
        </p:nvSpPr>
        <p:spPr>
          <a:xfrm>
            <a:off x="0" y="828000"/>
            <a:ext cx="9144000" cy="5220000"/>
          </a:xfrm>
        </p:spPr>
        <p:txBody>
          <a:bodyPr/>
          <a:lstStyle/>
          <a:p>
            <a:pPr lvl="0"/>
            <a:r>
              <a:rPr kumimoji="1" lang="ja-JP" altLang="en-US" smtClean="0"/>
              <a:t>本文タイトル</a:t>
            </a:r>
            <a:r>
              <a:rPr kumimoji="1" lang="en-US" altLang="ja-JP" smtClean="0"/>
              <a:t>20pt </a:t>
            </a:r>
            <a:r>
              <a:rPr kumimoji="1" lang="ja-JP" altLang="en-US" smtClean="0"/>
              <a:t>本文最小</a:t>
            </a:r>
            <a:r>
              <a:rPr kumimoji="1" lang="en-US" altLang="ja-JP" smtClean="0"/>
              <a:t>16pt</a:t>
            </a:r>
            <a:r>
              <a:rPr kumimoji="1" lang="ja-JP" altLang="en-US" smtClean="0"/>
              <a:t>迄</a:t>
            </a:r>
          </a:p>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Tree>
    <p:extLst>
      <p:ext uri="{BB962C8B-B14F-4D97-AF65-F5344CB8AC3E}">
        <p14:creationId xmlns:p14="http://schemas.microsoft.com/office/powerpoint/2010/main" val="349175546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タイトルとコンテンツ+サマリー">
    <p:spTree>
      <p:nvGrpSpPr>
        <p:cNvPr id="1" name=""/>
        <p:cNvGrpSpPr/>
        <p:nvPr/>
      </p:nvGrpSpPr>
      <p:grpSpPr>
        <a:xfrm>
          <a:off x="0" y="0"/>
          <a:ext cx="0" cy="0"/>
          <a:chOff x="0" y="0"/>
          <a:chExt cx="0" cy="0"/>
        </a:xfrm>
      </p:grpSpPr>
      <p:sp>
        <p:nvSpPr>
          <p:cNvPr id="7" name="コンテンツ プレースホルダー 6"/>
          <p:cNvSpPr>
            <a:spLocks noGrp="1"/>
          </p:cNvSpPr>
          <p:nvPr>
            <p:ph sz="quarter" idx="15" hasCustomPrompt="1"/>
          </p:nvPr>
        </p:nvSpPr>
        <p:spPr>
          <a:xfrm>
            <a:off x="0" y="828000"/>
            <a:ext cx="9144000" cy="5220000"/>
          </a:xfrm>
        </p:spPr>
        <p:txBody>
          <a:bodyPr/>
          <a:lstStyle/>
          <a:p>
            <a:pPr lvl="0"/>
            <a:r>
              <a:rPr kumimoji="1" lang="ja-JP" altLang="en-US" smtClean="0"/>
              <a:t>本文タイトル</a:t>
            </a:r>
            <a:r>
              <a:rPr kumimoji="1" lang="en-US" altLang="ja-JP" smtClean="0"/>
              <a:t>20pt </a:t>
            </a:r>
            <a:r>
              <a:rPr kumimoji="1" lang="ja-JP" altLang="en-US" smtClean="0"/>
              <a:t>本文最小</a:t>
            </a:r>
            <a:r>
              <a:rPr kumimoji="1" lang="en-US" altLang="ja-JP" smtClean="0"/>
              <a:t>16pt</a:t>
            </a:r>
            <a:r>
              <a:rPr kumimoji="1" lang="ja-JP" altLang="en-US" smtClean="0"/>
              <a:t>迄</a:t>
            </a:r>
          </a:p>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2" name="タイトル 1"/>
          <p:cNvSpPr>
            <a:spLocks noGrp="1"/>
          </p:cNvSpPr>
          <p:nvPr>
            <p:ph type="title" hasCustomPrompt="1"/>
          </p:nvPr>
        </p:nvSpPr>
        <p:spPr/>
        <p:txBody>
          <a:bodyPr wrap="square" rIns="1080000"/>
          <a:lstStyle/>
          <a:p>
            <a:r>
              <a:rPr kumimoji="1" lang="ja-JP" altLang="en-US" smtClean="0"/>
              <a:t>マスター タイトルの書式設定 </a:t>
            </a:r>
            <a:r>
              <a:rPr kumimoji="1" lang="en-US" altLang="ja-JP" smtClean="0"/>
              <a:t>25pt</a:t>
            </a:r>
            <a:endParaRPr kumimoji="1" lang="ja-JP" altLang="en-US" dirty="0"/>
          </a:p>
        </p:txBody>
      </p:sp>
      <p:sp>
        <p:nvSpPr>
          <p:cNvPr id="4" name="スライド番号プレースホルダー 3"/>
          <p:cNvSpPr>
            <a:spLocks noGrp="1"/>
          </p:cNvSpPr>
          <p:nvPr>
            <p:ph type="sldNum" sz="quarter" idx="13"/>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5" name="テキスト プレースホルダー 4"/>
          <p:cNvSpPr>
            <a:spLocks noGrp="1"/>
          </p:cNvSpPr>
          <p:nvPr>
            <p:ph type="body" sz="quarter" idx="14" hasCustomPrompt="1"/>
          </p:nvPr>
        </p:nvSpPr>
        <p:spPr>
          <a:xfrm>
            <a:off x="0" y="5662152"/>
            <a:ext cx="9144000" cy="457848"/>
          </a:xfrm>
          <a:prstGeom prst="rect">
            <a:avLst/>
          </a:prstGeom>
        </p:spPr>
        <p:txBody>
          <a:bodyPr lIns="216000" rIns="216000" bIns="36000" anchor="b" anchorCtr="0">
            <a:spAutoFit/>
          </a:bodyPr>
          <a:lstStyle>
            <a:lvl1pPr algn="ctr">
              <a:spcAft>
                <a:spcPts val="0"/>
              </a:spcAft>
              <a:defRPr sz="2500" b="1">
                <a:solidFill>
                  <a:schemeClr val="bg2"/>
                </a:solidFill>
              </a:defRPr>
            </a:lvl1pPr>
          </a:lstStyle>
          <a:p>
            <a:pPr lvl="0"/>
            <a:r>
              <a:rPr kumimoji="1" lang="ja-JP" altLang="en-US" smtClean="0"/>
              <a:t>サマリー 原則</a:t>
            </a:r>
            <a:r>
              <a:rPr kumimoji="1" lang="en-US" altLang="ja-JP" smtClean="0"/>
              <a:t>1</a:t>
            </a:r>
            <a:r>
              <a:rPr kumimoji="1" lang="ja-JP" altLang="en-US" smtClean="0"/>
              <a:t>行 </a:t>
            </a:r>
            <a:r>
              <a:rPr kumimoji="1" lang="en-US" altLang="ja-JP" smtClean="0"/>
              <a:t>25pt</a:t>
            </a:r>
            <a:r>
              <a:rPr kumimoji="1" lang="ja-JP" altLang="en-US" smtClean="0"/>
              <a:t>～</a:t>
            </a:r>
            <a:r>
              <a:rPr kumimoji="1" lang="en-US" altLang="ja-JP" smtClean="0"/>
              <a:t>20pt</a:t>
            </a:r>
            <a:r>
              <a:rPr kumimoji="1" lang="ja-JP" altLang="en-US" smtClean="0"/>
              <a:t>推奨　位置下げない</a:t>
            </a:r>
          </a:p>
        </p:txBody>
      </p:sp>
    </p:spTree>
    <p:extLst>
      <p:ext uri="{BB962C8B-B14F-4D97-AF65-F5344CB8AC3E}">
        <p14:creationId xmlns:p14="http://schemas.microsoft.com/office/powerpoint/2010/main" val="6875705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Tech.2017_ﾀｲﾄﾙ②_CGカー">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1999"/>
          </a:xfrm>
          <a:prstGeom prst="rect">
            <a:avLst/>
          </a:prstGeom>
        </p:spPr>
      </p:pic>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0" y="-23825"/>
            <a:ext cx="9216000" cy="6911999"/>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 2</a:t>
            </a:r>
            <a:r>
              <a:rPr lang="ja-JP" altLang="en-US"/>
              <a:t>行で記載 </a:t>
            </a:r>
            <a:r>
              <a:rPr lang="en-US" altLang="ja-JP"/>
              <a:t>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Tree>
    <p:extLst>
      <p:ext uri="{BB962C8B-B14F-4D97-AF65-F5344CB8AC3E}">
        <p14:creationId xmlns:p14="http://schemas.microsoft.com/office/powerpoint/2010/main" val="37265820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6" name="タイトル 5"/>
          <p:cNvSpPr>
            <a:spLocks noGrp="1"/>
          </p:cNvSpPr>
          <p:nvPr>
            <p:ph type="title" hasCustomPrompt="1"/>
          </p:nvPr>
        </p:nvSpPr>
        <p:spPr/>
        <p:txBody>
          <a:bodyPr wrap="square" rIns="1080000"/>
          <a:lstStyle/>
          <a:p>
            <a:r>
              <a:rPr kumimoji="1" lang="ja-JP" altLang="en-US" smtClean="0"/>
              <a:t>マスター タイトルの書式設定 </a:t>
            </a:r>
            <a:r>
              <a:rPr kumimoji="1" lang="en-US" altLang="ja-JP" smtClean="0"/>
              <a:t>25pt</a:t>
            </a:r>
            <a:endParaRPr kumimoji="1" lang="ja-JP" altLang="en-US" dirty="0"/>
          </a:p>
        </p:txBody>
      </p:sp>
      <p:sp>
        <p:nvSpPr>
          <p:cNvPr id="2" name="スライド番号プレースホルダー 1"/>
          <p:cNvSpPr>
            <a:spLocks noGrp="1"/>
          </p:cNvSpPr>
          <p:nvPr>
            <p:ph type="sldNum" sz="quarter" idx="10"/>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125435781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コーポレートマーク">
    <p:bg>
      <p:bgPr>
        <a:solidFill>
          <a:schemeClr val="bg1"/>
        </a:solidFill>
        <a:effectLst/>
      </p:bgPr>
    </p:bg>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3970" y="2570464"/>
            <a:ext cx="4340970" cy="1353600"/>
          </a:xfrm>
          <a:prstGeom prst="rect">
            <a:avLst/>
          </a:prstGeom>
        </p:spPr>
      </p:pic>
    </p:spTree>
    <p:extLst>
      <p:ext uri="{BB962C8B-B14F-4D97-AF65-F5344CB8AC3E}">
        <p14:creationId xmlns:p14="http://schemas.microsoft.com/office/powerpoint/2010/main" val="357766572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457200" y="6362243"/>
            <a:ext cx="2133600" cy="365463"/>
          </a:xfrm>
          <a:prstGeom prst="rect">
            <a:avLst/>
          </a:prstGeom>
        </p:spPr>
        <p:txBody>
          <a:bodyPr/>
          <a:lstStyle/>
          <a:p>
            <a:endParaRPr lang="ja-JP" altLang="en-US">
              <a:solidFill>
                <a:srgbClr val="000000"/>
              </a:solidFill>
            </a:endParaRPr>
          </a:p>
        </p:txBody>
      </p:sp>
      <p:sp>
        <p:nvSpPr>
          <p:cNvPr id="3" name="フッター プレースホルダー 2"/>
          <p:cNvSpPr>
            <a:spLocks noGrp="1"/>
          </p:cNvSpPr>
          <p:nvPr>
            <p:ph type="ftr" sz="quarter" idx="11"/>
          </p:nvPr>
        </p:nvSpPr>
        <p:spPr>
          <a:xfrm>
            <a:off x="3124200" y="6362243"/>
            <a:ext cx="2895600" cy="365463"/>
          </a:xfrm>
          <a:prstGeom prst="rect">
            <a:avLst/>
          </a:prstGeom>
        </p:spPr>
        <p:txBody>
          <a:bodyPr/>
          <a:lstStyle/>
          <a:p>
            <a:endParaRPr lang="ja-JP" altLang="en-US">
              <a:solidFill>
                <a:srgbClr val="000000"/>
              </a:solidFill>
            </a:endParaRPr>
          </a:p>
        </p:txBody>
      </p:sp>
      <p:sp>
        <p:nvSpPr>
          <p:cNvPr id="4" name="スライド番号プレースホルダー 3"/>
          <p:cNvSpPr>
            <a:spLocks noGrp="1"/>
          </p:cNvSpPr>
          <p:nvPr>
            <p:ph type="sldNum" sz="quarter" idx="12"/>
          </p:nvPr>
        </p:nvSpPr>
        <p:spPr/>
        <p:txBody>
          <a:bodyPr/>
          <a:lstStyle/>
          <a:p>
            <a:fld id="{69B9799D-BE78-4549-9BA2-D64FFC0F2D14}" type="slidenum">
              <a:rPr lang="ja-JP" altLang="en-US" smtClean="0"/>
              <a:pPr/>
              <a:t>‹#›</a:t>
            </a:fld>
            <a:endParaRPr lang="ja-JP" altLang="en-US" dirty="0"/>
          </a:p>
        </p:txBody>
      </p:sp>
    </p:spTree>
    <p:extLst>
      <p:ext uri="{BB962C8B-B14F-4D97-AF65-F5344CB8AC3E}">
        <p14:creationId xmlns:p14="http://schemas.microsoft.com/office/powerpoint/2010/main" val="428452418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アジェンダ">
    <p:spTree>
      <p:nvGrpSpPr>
        <p:cNvPr id="1" name=""/>
        <p:cNvGrpSpPr/>
        <p:nvPr/>
      </p:nvGrpSpPr>
      <p:grpSpPr>
        <a:xfrm>
          <a:off x="0" y="0"/>
          <a:ext cx="0" cy="0"/>
          <a:chOff x="0" y="0"/>
          <a:chExt cx="0" cy="0"/>
        </a:xfrm>
      </p:grpSpPr>
      <p:sp>
        <p:nvSpPr>
          <p:cNvPr id="8" name="タイトル 7"/>
          <p:cNvSpPr>
            <a:spLocks noGrp="1"/>
          </p:cNvSpPr>
          <p:nvPr>
            <p:ph type="title"/>
          </p:nvPr>
        </p:nvSpPr>
        <p:spPr/>
        <p:txBody>
          <a:bodyPr wrap="square" rIns="1440000"/>
          <a:lstStyle>
            <a:lvl1pPr>
              <a:defRPr/>
            </a:lvl1pPr>
          </a:lstStyle>
          <a:p>
            <a:r>
              <a:rPr kumimoji="1" lang="ja-JP" altLang="en-US" smtClean="0"/>
              <a:t>マスター タイトルの書式設定</a:t>
            </a:r>
            <a:endParaRPr kumimoji="1" lang="ja-JP" altLang="en-US" dirty="0"/>
          </a:p>
        </p:txBody>
      </p:sp>
      <p:sp>
        <p:nvSpPr>
          <p:cNvPr id="10" name="テキスト プレースホルダー 9"/>
          <p:cNvSpPr>
            <a:spLocks noGrp="1"/>
          </p:cNvSpPr>
          <p:nvPr>
            <p:ph type="body" sz="quarter" idx="10"/>
          </p:nvPr>
        </p:nvSpPr>
        <p:spPr>
          <a:xfrm>
            <a:off x="0" y="839788"/>
            <a:ext cx="9143999" cy="5038348"/>
          </a:xfrm>
          <a:prstGeom prst="rect">
            <a:avLst/>
          </a:prstGeom>
        </p:spPr>
        <p:txBody>
          <a:bodyPr lIns="144000" tIns="396000" rIns="648000"/>
          <a:lstStyle>
            <a:lvl1pPr marL="720000" indent="0">
              <a:lnSpc>
                <a:spcPct val="120000"/>
              </a:lnSpc>
              <a:spcBef>
                <a:spcPts val="0"/>
              </a:spcBef>
              <a:buFont typeface="+mj-lt"/>
              <a:buAutoNum type="arabicPeriod"/>
              <a:defRPr sz="3400" baseline="0">
                <a:latin typeface="Meiryo UI" panose="020B0604030504040204" pitchFamily="50" charset="-128"/>
              </a:defRPr>
            </a:lvl1pPr>
            <a:lvl2pPr marL="800100" indent="-342900">
              <a:buFont typeface="+mj-lt"/>
              <a:buAutoNum type="arabicPeriod"/>
              <a:defRPr/>
            </a:lvl2pPr>
            <a:lvl3pPr marL="1257300" indent="-3429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kumimoji="1" lang="ja-JP" altLang="en-US" smtClean="0"/>
              <a:t>マスター テキストの書式設定</a:t>
            </a:r>
          </a:p>
        </p:txBody>
      </p:sp>
      <p:sp>
        <p:nvSpPr>
          <p:cNvPr id="2" name="スライド番号プレースホルダー 1"/>
          <p:cNvSpPr>
            <a:spLocks noGrp="1"/>
          </p:cNvSpPr>
          <p:nvPr>
            <p:ph type="sldNum" sz="quarter" idx="11"/>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7540313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30158" cy="616293"/>
          </a:xfrm>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57200" y="1601686"/>
            <a:ext cx="8229600" cy="4530154"/>
          </a:xfrm>
          <a:prstGeom prst="rect">
            <a:avLst/>
          </a:prstGeo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281912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Tech.2017_ﾀｲﾄﾙ③_白紙">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0" y="2448000"/>
            <a:ext cx="9144001" cy="1260000"/>
          </a:xfrm>
          <a:prstGeom prst="rect">
            <a:avLst/>
          </a:prstGeom>
        </p:spPr>
        <p:txBody>
          <a:bodyPr wrap="square" lIns="468000" tIns="0" rIns="360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 2</a:t>
            </a:r>
            <a:r>
              <a:rPr lang="ja-JP" altLang="en-US"/>
              <a:t>行で記載 　　　　　　　　　</a:t>
            </a:r>
            <a:r>
              <a:rPr lang="en-US" altLang="ja-JP"/>
              <a:t>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2"/>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9144000" cy="1138531"/>
          </a:xfrm>
        </p:spPr>
        <p:txBody>
          <a:bodyPr wrap="square" lIns="468000" tIns="324000" rIns="360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2"/>
          <a:stretch>
            <a:fillRect/>
          </a:stretch>
        </p:blipFill>
        <p:spPr>
          <a:xfrm>
            <a:off x="432285" y="454041"/>
            <a:ext cx="2266290" cy="864000"/>
          </a:xfrm>
          <a:prstGeom prst="rect">
            <a:avLst/>
          </a:prstGeom>
        </p:spPr>
      </p:pic>
      <p:pic>
        <p:nvPicPr>
          <p:cNvPr id="10" name="図 9"/>
          <p:cNvPicPr>
            <a:picLocks noChangeAspect="1"/>
          </p:cNvPicPr>
          <p:nvPr/>
        </p:nvPicPr>
        <p:blipFill>
          <a:blip r:embed="rId2"/>
          <a:stretch>
            <a:fillRect/>
          </a:stretch>
        </p:blipFill>
        <p:spPr>
          <a:xfrm>
            <a:off x="432285" y="454041"/>
            <a:ext cx="2266290" cy="864000"/>
          </a:xfrm>
          <a:prstGeom prst="rect">
            <a:avLst/>
          </a:prstGeom>
        </p:spPr>
      </p:pic>
      <p:pic>
        <p:nvPicPr>
          <p:cNvPr id="11" name="図 10"/>
          <p:cNvPicPr>
            <a:picLocks noChangeAspect="1"/>
          </p:cNvPicPr>
          <p:nvPr/>
        </p:nvPicPr>
        <p:blipFill>
          <a:blip r:embed="rId2"/>
          <a:stretch>
            <a:fillRect/>
          </a:stretch>
        </p:blipFill>
        <p:spPr>
          <a:xfrm>
            <a:off x="432285" y="454041"/>
            <a:ext cx="2266290" cy="864000"/>
          </a:xfrm>
          <a:prstGeom prst="rect">
            <a:avLst/>
          </a:prstGeom>
        </p:spPr>
      </p:pic>
      <p:pic>
        <p:nvPicPr>
          <p:cNvPr id="12" name="図 11"/>
          <p:cNvPicPr>
            <a:picLocks noChangeAspect="1"/>
          </p:cNvPicPr>
          <p:nvPr userDrawn="1"/>
        </p:nvPicPr>
        <p:blipFill>
          <a:blip r:embed="rId2"/>
          <a:stretch>
            <a:fillRect/>
          </a:stretch>
        </p:blipFill>
        <p:spPr>
          <a:xfrm>
            <a:off x="432285" y="454041"/>
            <a:ext cx="2266290" cy="864000"/>
          </a:xfrm>
          <a:prstGeom prst="rect">
            <a:avLst/>
          </a:prstGeom>
        </p:spPr>
      </p:pic>
      <p:pic>
        <p:nvPicPr>
          <p:cNvPr id="13" name="図 12"/>
          <p:cNvPicPr>
            <a:picLocks noChangeAspect="1"/>
          </p:cNvPicPr>
          <p:nvPr userDrawn="1"/>
        </p:nvPicPr>
        <p:blipFill>
          <a:blip r:embed="rId3"/>
          <a:stretch>
            <a:fillRect/>
          </a:stretch>
        </p:blipFill>
        <p:spPr>
          <a:xfrm>
            <a:off x="7776000" y="198000"/>
            <a:ext cx="1087193" cy="279645"/>
          </a:xfrm>
          <a:prstGeom prst="rect">
            <a:avLst/>
          </a:prstGeom>
        </p:spPr>
      </p:pic>
    </p:spTree>
    <p:extLst>
      <p:ext uri="{BB962C8B-B14F-4D97-AF65-F5344CB8AC3E}">
        <p14:creationId xmlns:p14="http://schemas.microsoft.com/office/powerpoint/2010/main" val="3928100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Tech.2017_討論会-ｱｼﾞｪﾝﾀﾞ">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solidFill>
                  <a:schemeClr val="tx1"/>
                </a:solidFill>
                <a:latin typeface="+mj-ea"/>
                <a:ea typeface="+mj-ea"/>
              </a:defRPr>
            </a:lvl1pPr>
          </a:lstStyle>
          <a:p>
            <a:r>
              <a:rPr kumimoji="1" lang="ja-JP" altLang="en-US"/>
              <a:t>クリックしてスライドタイトルを記入　</a:t>
            </a:r>
            <a:r>
              <a:rPr kumimoji="1" lang="en-US" altLang="ja-JP"/>
              <a:t>1</a:t>
            </a:r>
            <a:r>
              <a:rPr kumimoji="1" lang="ja-JP" altLang="en-US"/>
              <a:t>行 </a:t>
            </a:r>
            <a:r>
              <a:rPr kumimoji="1" lang="en-US" altLang="ja-JP"/>
              <a:t>/ 25pt</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4" name="テキスト プレースホルダー 3"/>
          <p:cNvSpPr>
            <a:spLocks noGrp="1"/>
          </p:cNvSpPr>
          <p:nvPr>
            <p:ph type="body" sz="quarter" idx="12" hasCustomPrompt="1"/>
          </p:nvPr>
        </p:nvSpPr>
        <p:spPr>
          <a:xfrm>
            <a:off x="0" y="720000"/>
            <a:ext cx="9144000" cy="5310000"/>
          </a:xfrm>
        </p:spPr>
        <p:txBody>
          <a:bodyPr lIns="360000" tIns="360000" rIns="648000"/>
          <a:lstStyle>
            <a:lvl1pPr marL="900000" indent="-540000">
              <a:lnSpc>
                <a:spcPct val="120000"/>
              </a:lnSpc>
              <a:spcAft>
                <a:spcPts val="600"/>
              </a:spcAft>
              <a:buFont typeface="+mj-lt"/>
              <a:buAutoNum type="arabicPeriod"/>
              <a:defRPr sz="3400"/>
            </a:lvl1pPr>
            <a:lvl2pPr marL="971550" indent="-514350">
              <a:buFont typeface="+mj-lt"/>
              <a:buAutoNum type="arabicPeriod"/>
              <a:defRPr sz="3400"/>
            </a:lvl2pPr>
            <a:lvl3pPr marL="1594350" indent="-514350">
              <a:buFont typeface="+mj-lt"/>
              <a:buAutoNum type="arabicPeriod"/>
              <a:defRPr sz="3400"/>
            </a:lvl3pPr>
            <a:lvl4pPr marL="2134350" indent="-514350">
              <a:buFont typeface="+mj-lt"/>
              <a:buAutoNum type="arabicPeriod"/>
              <a:defRPr sz="3400"/>
            </a:lvl4pPr>
            <a:lvl5pPr marL="2494350" indent="-514350">
              <a:buFont typeface="+mj-lt"/>
              <a:buAutoNum type="arabicPeriod"/>
              <a:defRPr sz="3400"/>
            </a:lvl5pPr>
          </a:lstStyle>
          <a:p>
            <a:pPr lvl="0"/>
            <a:r>
              <a:rPr kumimoji="1" lang="ja-JP" altLang="en-US"/>
              <a:t>クリックしてアジェンダを記入 </a:t>
            </a:r>
            <a:r>
              <a:rPr kumimoji="1" lang="en-US" altLang="ja-JP"/>
              <a:t>34pt</a:t>
            </a:r>
            <a:r>
              <a:rPr kumimoji="1" lang="ja-JP" altLang="en-US"/>
              <a:t>推奨</a:t>
            </a:r>
          </a:p>
        </p:txBody>
      </p:sp>
    </p:spTree>
    <p:extLst>
      <p:ext uri="{BB962C8B-B14F-4D97-AF65-F5344CB8AC3E}">
        <p14:creationId xmlns:p14="http://schemas.microsoft.com/office/powerpoint/2010/main" val="2033248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Tech.2017_討論会-扉">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0" y="0"/>
            <a:ext cx="9144000" cy="1188000"/>
          </a:xfrm>
        </p:spPr>
        <p:txBody>
          <a:bodyPr lIns="288000" tIns="72000" rIns="360000"/>
          <a:lstStyle>
            <a:lvl1pPr marL="0" marR="0" indent="0" defTabSz="914400" eaLnBrk="1" fontAlgn="auto" latinLnBrk="0" hangingPunct="1">
              <a:lnSpc>
                <a:spcPct val="100000"/>
              </a:lnSpc>
              <a:spcBef>
                <a:spcPts val="0"/>
              </a:spcBef>
              <a:spcAft>
                <a:spcPts val="600"/>
              </a:spcAft>
              <a:tabLst/>
              <a:defRPr sz="7100" b="1">
                <a:solidFill>
                  <a:schemeClr val="bg2"/>
                </a:solidFill>
                <a:latin typeface="+mj-ea"/>
                <a:ea typeface="+mj-ea"/>
              </a:defRPr>
            </a:lvl1pPr>
          </a:lstStyle>
          <a:p>
            <a:pPr marL="0" marR="0" lvl="0" indent="0" defTabSz="914400" eaLnBrk="1" fontAlgn="auto" latinLnBrk="0" hangingPunct="1">
              <a:lnSpc>
                <a:spcPct val="100000"/>
              </a:lnSpc>
              <a:spcBef>
                <a:spcPts val="0"/>
              </a:spcBef>
              <a:spcAft>
                <a:spcPts val="600"/>
              </a:spcAft>
              <a:tabLst/>
              <a:defRPr/>
            </a:pPr>
            <a:r>
              <a:rPr kumimoji="1" lang="en-US" altLang="ja-JP"/>
              <a:t>0.</a:t>
            </a:r>
            <a:r>
              <a:rPr kumimoji="1" lang="ja-JP" altLang="en-US"/>
              <a:t>扉の</a:t>
            </a:r>
            <a:r>
              <a:rPr kumimoji="1" lang="en-US" altLang="ja-JP"/>
              <a:t>No.</a:t>
            </a:r>
            <a:r>
              <a:rPr kumimoji="1" lang="ja-JP" altLang="en-US"/>
              <a:t>記載</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5" name="テキスト プレースホルダー 4"/>
          <p:cNvSpPr>
            <a:spLocks noGrp="1"/>
          </p:cNvSpPr>
          <p:nvPr>
            <p:ph type="body" sz="quarter" idx="11" hasCustomPrompt="1"/>
          </p:nvPr>
        </p:nvSpPr>
        <p:spPr>
          <a:xfrm>
            <a:off x="0" y="1188000"/>
            <a:ext cx="9144000" cy="1080000"/>
          </a:xfrm>
        </p:spPr>
        <p:txBody>
          <a:bodyPr tIns="0"/>
          <a:lstStyle>
            <a:lvl1pPr marL="0" algn="l">
              <a:lnSpc>
                <a:spcPct val="120000"/>
              </a:lnSpc>
              <a:defRPr sz="3400">
                <a:solidFill>
                  <a:schemeClr val="bg2"/>
                </a:solidFill>
              </a:defRPr>
            </a:lvl1pPr>
            <a:lvl2pPr algn="l">
              <a:lnSpc>
                <a:spcPct val="120000"/>
              </a:lnSpc>
              <a:defRPr sz="3400">
                <a:solidFill>
                  <a:schemeClr val="bg2"/>
                </a:solidFill>
              </a:defRPr>
            </a:lvl2pPr>
            <a:lvl3pPr algn="l">
              <a:lnSpc>
                <a:spcPct val="120000"/>
              </a:lnSpc>
              <a:defRPr sz="3400">
                <a:solidFill>
                  <a:schemeClr val="bg2"/>
                </a:solidFill>
              </a:defRPr>
            </a:lvl3pPr>
            <a:lvl4pPr algn="l">
              <a:lnSpc>
                <a:spcPct val="120000"/>
              </a:lnSpc>
              <a:defRPr sz="3400">
                <a:solidFill>
                  <a:schemeClr val="bg2"/>
                </a:solidFill>
              </a:defRPr>
            </a:lvl4pPr>
            <a:lvl5pPr algn="l">
              <a:lnSpc>
                <a:spcPct val="120000"/>
              </a:lnSpc>
              <a:defRPr sz="3400">
                <a:solidFill>
                  <a:schemeClr val="bg2"/>
                </a:solidFill>
              </a:defRPr>
            </a:lvl5pPr>
          </a:lstStyle>
          <a:p>
            <a:pPr lvl="0"/>
            <a:r>
              <a:rPr kumimoji="1" lang="ja-JP" altLang="en-US"/>
              <a:t>タイトルを記載　</a:t>
            </a:r>
            <a:r>
              <a:rPr kumimoji="1" lang="en-US" altLang="ja-JP"/>
              <a:t>/ 34pt</a:t>
            </a:r>
            <a:endParaRPr kumimoji="1" lang="ja-JP" altLang="en-US"/>
          </a:p>
        </p:txBody>
      </p:sp>
    </p:spTree>
    <p:extLst>
      <p:ext uri="{BB962C8B-B14F-4D97-AF65-F5344CB8AC3E}">
        <p14:creationId xmlns:p14="http://schemas.microsoft.com/office/powerpoint/2010/main" val="1880828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Tech.2017_討論会-本編①">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5" name="コンテンツ プレースホルダー 4"/>
          <p:cNvSpPr>
            <a:spLocks noGrp="1"/>
          </p:cNvSpPr>
          <p:nvPr>
            <p:ph sz="quarter" idx="11" hasCustomPrompt="1"/>
          </p:nvPr>
        </p:nvSpPr>
        <p:spPr>
          <a:xfrm>
            <a:off x="0" y="720000"/>
            <a:ext cx="9144000" cy="5310000"/>
          </a:xfrm>
        </p:spPr>
        <p:txBody>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baseline="0"/>
            </a:lvl1pPr>
            <a:lvl3pPr>
              <a:defRPr/>
            </a:lvl3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■本文テキスト</a:t>
            </a:r>
            <a:r>
              <a:rPr kumimoji="1" lang="en-US" altLang="ja-JP"/>
              <a:t>: </a:t>
            </a:r>
            <a:r>
              <a:rPr kumimoji="1" lang="ja-JP" altLang="en-US"/>
              <a:t>見出しタイトル</a:t>
            </a:r>
            <a:r>
              <a:rPr kumimoji="1" lang="en-US" altLang="ja-JP"/>
              <a:t>20pt / </a:t>
            </a:r>
            <a:r>
              <a:rPr kumimoji="1" lang="ja-JP" altLang="en-US"/>
              <a:t>本文最小</a:t>
            </a:r>
            <a:r>
              <a:rPr kumimoji="1" lang="en-US" altLang="ja-JP"/>
              <a:t>16pt</a:t>
            </a:r>
            <a:r>
              <a:rPr kumimoji="1" lang="ja-JP" altLang="en-US"/>
              <a:t>迄推奨        　　　　　　　　図表内文字は含みませんが、フォントは</a:t>
            </a:r>
            <a:r>
              <a:rPr kumimoji="1" lang="en-US" altLang="ja-JP"/>
              <a:t>CIS</a:t>
            </a:r>
            <a:r>
              <a:rPr kumimoji="1" lang="ja-JP" altLang="en-US"/>
              <a:t>準拠、可読性を考慮した</a:t>
            </a:r>
            <a:r>
              <a:rPr kumimoji="1" lang="en-US" altLang="ja-JP"/>
              <a:t>pt</a:t>
            </a:r>
            <a:r>
              <a:rPr kumimoji="1" lang="ja-JP" altLang="en-US"/>
              <a:t>にして下さい。</a:t>
            </a:r>
            <a:r>
              <a:rPr kumimoji="1" lang="en-US" altLang="ja-JP"/>
              <a:t> </a:t>
            </a:r>
            <a:r>
              <a:rPr kumimoji="1" lang="ja-JP" altLang="en-US"/>
              <a:t>■使用フォント</a:t>
            </a:r>
            <a:r>
              <a:rPr kumimoji="1" lang="en-US" altLang="ja-JP"/>
              <a:t>: Meiryo UI</a:t>
            </a:r>
            <a:r>
              <a:rPr kumimoji="1" lang="ja-JP" altLang="en-US"/>
              <a:t> （原則半角カナは使わない）　　　　　　　　　　　　　　　　■使用色</a:t>
            </a:r>
            <a:r>
              <a:rPr kumimoji="1" lang="en-US" altLang="ja-JP"/>
              <a:t>: </a:t>
            </a:r>
            <a:r>
              <a:rPr kumimoji="1" lang="ja-JP" altLang="en-US"/>
              <a:t>本テンプレートのカラーパレット</a:t>
            </a:r>
            <a:r>
              <a:rPr kumimoji="1" lang="en-US" altLang="ja-JP"/>
              <a:t>(CIS</a:t>
            </a:r>
            <a:r>
              <a:rPr kumimoji="1" lang="ja-JP" altLang="en-US"/>
              <a:t>適用済</a:t>
            </a:r>
            <a:r>
              <a:rPr kumimoji="1" lang="en-US" altLang="ja-JP"/>
              <a:t>)</a:t>
            </a:r>
            <a:r>
              <a:rPr kumimoji="1" lang="ja-JP" altLang="en-US"/>
              <a:t>より使用　　　　　　　　　　　■ロゴのアイソレーションを保持するため、本文，図表のフッターへのはみ出し不可　　■サマリーも同様に下方への移動は不可とします（サマリーページテンプレに記載）　</a:t>
            </a:r>
            <a:endParaRPr kumimoji="1" lang="en-US" altLang="ja-JP"/>
          </a:p>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見出し </a:t>
            </a:r>
            <a:r>
              <a:rPr kumimoji="1" lang="en-US" altLang="ja-JP"/>
              <a:t>/ </a:t>
            </a:r>
            <a:r>
              <a:rPr kumimoji="1" lang="ja-JP" altLang="en-US"/>
              <a:t>本文（←</a:t>
            </a:r>
            <a:r>
              <a:rPr kumimoji="1" lang="en-US" altLang="ja-JP"/>
              <a:t>20pt</a:t>
            </a:r>
            <a:r>
              <a:rPr kumimoji="1" lang="ja-JP" altLang="en-US"/>
              <a:t>）</a:t>
            </a:r>
          </a:p>
          <a:p>
            <a:pPr lvl="1"/>
            <a:r>
              <a:rPr kumimoji="1" lang="ja-JP" altLang="en-US"/>
              <a:t>第 </a:t>
            </a:r>
            <a:r>
              <a:rPr kumimoji="1" lang="en-US" altLang="ja-JP"/>
              <a:t>2 </a:t>
            </a:r>
            <a:r>
              <a:rPr kumimoji="1" lang="ja-JP" altLang="en-US"/>
              <a:t>レベル　本文（←</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Tree>
    <p:extLst>
      <p:ext uri="{BB962C8B-B14F-4D97-AF65-F5344CB8AC3E}">
        <p14:creationId xmlns:p14="http://schemas.microsoft.com/office/powerpoint/2010/main" val="3105120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Tech.2017_討論会-本編②サマリー有">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4" name="コンテンツ プレースホルダー 6"/>
          <p:cNvSpPr>
            <a:spLocks noGrp="1"/>
          </p:cNvSpPr>
          <p:nvPr>
            <p:ph sz="quarter" idx="15" hasCustomPrompt="1"/>
          </p:nvPr>
        </p:nvSpPr>
        <p:spPr>
          <a:xfrm>
            <a:off x="0" y="720000"/>
            <a:ext cx="9144000" cy="5310000"/>
          </a:xfrm>
        </p:spPr>
        <p:txBody>
          <a:bodyPr wrap="square"/>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baseline="0"/>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■本文テキスト</a:t>
            </a:r>
            <a:r>
              <a:rPr kumimoji="1" lang="en-US" altLang="ja-JP"/>
              <a:t>: </a:t>
            </a:r>
            <a:r>
              <a:rPr kumimoji="1" lang="ja-JP" altLang="en-US"/>
              <a:t>見出しタイトル</a:t>
            </a:r>
            <a:r>
              <a:rPr kumimoji="1" lang="en-US" altLang="ja-JP"/>
              <a:t>20pt / </a:t>
            </a:r>
            <a:r>
              <a:rPr kumimoji="1" lang="ja-JP" altLang="en-US"/>
              <a:t>本文最小</a:t>
            </a:r>
            <a:r>
              <a:rPr kumimoji="1" lang="en-US" altLang="ja-JP"/>
              <a:t>16pt</a:t>
            </a:r>
            <a:r>
              <a:rPr kumimoji="1" lang="ja-JP" altLang="en-US"/>
              <a:t>迄推奨　　　　　　　　　　　　図表内文字は含みませんが、フォントは</a:t>
            </a:r>
            <a:r>
              <a:rPr kumimoji="1" lang="en-US" altLang="ja-JP"/>
              <a:t>CIS</a:t>
            </a:r>
            <a:r>
              <a:rPr kumimoji="1" lang="ja-JP" altLang="en-US"/>
              <a:t>準拠、可読性を考慮した</a:t>
            </a:r>
            <a:r>
              <a:rPr kumimoji="1" lang="en-US" altLang="ja-JP"/>
              <a:t>pt</a:t>
            </a:r>
            <a:r>
              <a:rPr kumimoji="1" lang="ja-JP" altLang="en-US"/>
              <a:t>にして下さい。</a:t>
            </a:r>
            <a:r>
              <a:rPr kumimoji="1" lang="en-US" altLang="ja-JP"/>
              <a:t> </a:t>
            </a:r>
            <a:r>
              <a:rPr kumimoji="1" lang="ja-JP" altLang="en-US"/>
              <a:t>■使用フォント</a:t>
            </a:r>
            <a:r>
              <a:rPr kumimoji="1" lang="en-US" altLang="ja-JP"/>
              <a:t>: Meiryo UI</a:t>
            </a:r>
            <a:r>
              <a:rPr kumimoji="1" lang="ja-JP" altLang="en-US"/>
              <a:t> （原則半角カナは使わない） 　　　　　　　　　　　　　　　■使用色</a:t>
            </a:r>
            <a:r>
              <a:rPr kumimoji="1" lang="en-US" altLang="ja-JP"/>
              <a:t>: </a:t>
            </a:r>
            <a:r>
              <a:rPr kumimoji="1" lang="ja-JP" altLang="en-US"/>
              <a:t>本テンプレートのカラーパレット</a:t>
            </a:r>
            <a:r>
              <a:rPr kumimoji="1" lang="en-US" altLang="ja-JP"/>
              <a:t>(CIS</a:t>
            </a:r>
            <a:r>
              <a:rPr kumimoji="1" lang="ja-JP" altLang="en-US"/>
              <a:t>適用済</a:t>
            </a:r>
            <a:r>
              <a:rPr kumimoji="1" lang="en-US" altLang="ja-JP"/>
              <a:t>)</a:t>
            </a:r>
            <a:r>
              <a:rPr kumimoji="1" lang="ja-JP" altLang="en-US"/>
              <a:t>より使用　　　　　　　　　　　■ロゴのアイソレーションを保持するため、本文，図表のフッターへのはみ出し不可　　■サマリーも同様に下方への移動は不可とします（サマリーページテンプレに記載）　</a:t>
            </a:r>
          </a:p>
          <a:p>
            <a:pPr lvl="1"/>
            <a:r>
              <a:rPr kumimoji="1" lang="ja-JP" altLang="en-US"/>
              <a:t>第 </a:t>
            </a:r>
            <a:r>
              <a:rPr kumimoji="1" lang="en-US" altLang="ja-JP"/>
              <a:t>2 </a:t>
            </a:r>
            <a:r>
              <a:rPr kumimoji="1" lang="ja-JP" altLang="en-US"/>
              <a:t>レベル（←</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
        <p:nvSpPr>
          <p:cNvPr id="5" name="テキスト プレースホルダー 4"/>
          <p:cNvSpPr>
            <a:spLocks noGrp="1"/>
          </p:cNvSpPr>
          <p:nvPr>
            <p:ph type="body" sz="quarter" idx="14" hasCustomPrompt="1"/>
          </p:nvPr>
        </p:nvSpPr>
        <p:spPr>
          <a:xfrm>
            <a:off x="0" y="5616000"/>
            <a:ext cx="9144000" cy="493775"/>
          </a:xfrm>
          <a:prstGeom prst="rect">
            <a:avLst/>
          </a:prstGeom>
        </p:spPr>
        <p:txBody>
          <a:bodyPr lIns="288000" rIns="288000" bIns="36000" anchor="b" anchorCtr="0">
            <a:spAutoFit/>
          </a:bodyPr>
          <a:lstStyle>
            <a:lvl1pPr algn="ctr">
              <a:spcAft>
                <a:spcPts val="0"/>
              </a:spcAft>
              <a:defRPr sz="2500" b="1">
                <a:solidFill>
                  <a:schemeClr val="bg2"/>
                </a:solidFill>
              </a:defRPr>
            </a:lvl1pPr>
          </a:lstStyle>
          <a:p>
            <a:pPr lvl="0"/>
            <a:r>
              <a:rPr kumimoji="1" lang="ja-JP" altLang="en-US"/>
              <a:t>サマリー</a:t>
            </a:r>
            <a:r>
              <a:rPr kumimoji="1" lang="en-US" altLang="ja-JP"/>
              <a:t>:</a:t>
            </a:r>
            <a:r>
              <a:rPr kumimoji="1" lang="ja-JP" altLang="en-US"/>
              <a:t>赤 原則</a:t>
            </a:r>
            <a:r>
              <a:rPr kumimoji="1" lang="en-US" altLang="ja-JP"/>
              <a:t>1</a:t>
            </a:r>
            <a:r>
              <a:rPr kumimoji="1" lang="ja-JP" altLang="en-US"/>
              <a:t>行 </a:t>
            </a:r>
            <a:r>
              <a:rPr kumimoji="1" lang="en-US" altLang="ja-JP"/>
              <a:t>25pt</a:t>
            </a:r>
            <a:r>
              <a:rPr kumimoji="1" lang="ja-JP" altLang="en-US"/>
              <a:t>～</a:t>
            </a:r>
            <a:r>
              <a:rPr kumimoji="1" lang="en-US" altLang="ja-JP"/>
              <a:t>20pt</a:t>
            </a:r>
            <a:r>
              <a:rPr kumimoji="1" lang="ja-JP" altLang="en-US"/>
              <a:t>推奨　</a:t>
            </a:r>
            <a:r>
              <a:rPr kumimoji="1" lang="en-US" altLang="ja-JP"/>
              <a:t>※</a:t>
            </a:r>
            <a:r>
              <a:rPr kumimoji="1" lang="ja-JP" altLang="en-US"/>
              <a:t>下方移動不可</a:t>
            </a:r>
          </a:p>
        </p:txBody>
      </p:sp>
    </p:spTree>
    <p:extLst>
      <p:ext uri="{BB962C8B-B14F-4D97-AF65-F5344CB8AC3E}">
        <p14:creationId xmlns:p14="http://schemas.microsoft.com/office/powerpoint/2010/main" val="7498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Tech.2017_討論会-本編③図表メイン">
    <p:spTree>
      <p:nvGrpSpPr>
        <p:cNvPr id="1" name=""/>
        <p:cNvGrpSpPr/>
        <p:nvPr/>
      </p:nvGrpSpPr>
      <p:grpSpPr>
        <a:xfrm>
          <a:off x="0" y="0"/>
          <a:ext cx="0" cy="0"/>
          <a:chOff x="0" y="0"/>
          <a:chExt cx="0" cy="0"/>
        </a:xfrm>
      </p:grpSpPr>
      <p:sp>
        <p:nvSpPr>
          <p:cNvPr id="7" name="テキスト プレースホルダー 2"/>
          <p:cNvSpPr>
            <a:spLocks noGrp="1"/>
          </p:cNvSpPr>
          <p:nvPr>
            <p:ph type="body" idx="1" hasCustomPrompt="1"/>
          </p:nvPr>
        </p:nvSpPr>
        <p:spPr>
          <a:xfrm>
            <a:off x="0" y="720000"/>
            <a:ext cx="9144000" cy="453183"/>
          </a:xfrm>
          <a:prstGeom prst="rect">
            <a:avLst/>
          </a:prstGeom>
        </p:spPr>
        <p:txBody>
          <a:bodyPr vert="horz" wrap="square" lIns="360000" tIns="72000" rIns="288000" bIns="72000" rtlCol="0">
            <a:spAutoFit/>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図表タイトル（上部記載時）</a:t>
            </a:r>
            <a:r>
              <a:rPr kumimoji="1" lang="en-US" altLang="ja-JP"/>
              <a:t>※</a:t>
            </a:r>
            <a:r>
              <a:rPr kumimoji="1" lang="ja-JP" altLang="en-US"/>
              <a:t>これより上部への配置移動不可</a:t>
            </a:r>
          </a:p>
        </p:txBody>
      </p:sp>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5" name="テキスト プレースホルダー 8"/>
          <p:cNvSpPr>
            <a:spLocks noGrp="1"/>
          </p:cNvSpPr>
          <p:nvPr>
            <p:ph type="body" sz="quarter" idx="12" hasCustomPrompt="1"/>
          </p:nvPr>
        </p:nvSpPr>
        <p:spPr>
          <a:xfrm>
            <a:off x="0" y="5688000"/>
            <a:ext cx="9144000" cy="416831"/>
          </a:xfrm>
        </p:spPr>
        <p:txBody>
          <a:bodyPr anchor="b" anchorCtr="0">
            <a:spAutoFit/>
          </a:bodyPr>
          <a:lstStyle>
            <a:lvl1pPr algn="l">
              <a:lnSpc>
                <a:spcPct val="100000"/>
              </a:lnSpc>
              <a:defRPr/>
            </a:lvl1pPr>
            <a:lvl2pPr algn="l">
              <a:lnSpc>
                <a:spcPct val="100000"/>
              </a:lnSpc>
              <a:defRPr/>
            </a:lvl2pPr>
            <a:lvl3pPr algn="l">
              <a:lnSpc>
                <a:spcPct val="100000"/>
              </a:lnSpc>
              <a:defRPr/>
            </a:lvl3pPr>
            <a:lvl4pPr algn="l">
              <a:lnSpc>
                <a:spcPct val="100000"/>
              </a:lnSpc>
              <a:defRPr/>
            </a:lvl4pPr>
            <a:lvl5pPr algn="l">
              <a:lnSpc>
                <a:spcPct val="100000"/>
              </a:lnSpc>
              <a:defRPr/>
            </a:lvl5pPr>
          </a:lstStyle>
          <a:p>
            <a:pPr lvl="0"/>
            <a:r>
              <a:rPr kumimoji="1" lang="ja-JP" altLang="en-US"/>
              <a:t>図表タイトル（下部記載時）</a:t>
            </a:r>
            <a:r>
              <a:rPr kumimoji="1" lang="en-US" altLang="ja-JP"/>
              <a:t>※</a:t>
            </a:r>
            <a:r>
              <a:rPr kumimoji="1" lang="ja-JP" altLang="en-US"/>
              <a:t>これより下方への配置不可</a:t>
            </a:r>
          </a:p>
        </p:txBody>
      </p:sp>
      <p:sp>
        <p:nvSpPr>
          <p:cNvPr id="8" name="テキスト プレースホルダー 2"/>
          <p:cNvSpPr>
            <a:spLocks noGrp="1"/>
          </p:cNvSpPr>
          <p:nvPr>
            <p:ph idx="15" hasCustomPrompt="1"/>
          </p:nvPr>
        </p:nvSpPr>
        <p:spPr>
          <a:xfrm>
            <a:off x="0" y="1080000"/>
            <a:ext cx="9144000" cy="4960438"/>
          </a:xfrm>
          <a:prstGeom prst="rect">
            <a:avLst/>
          </a:prstGeom>
        </p:spPr>
        <p:txBody>
          <a:bodyPr vert="horz" wrap="square" lIns="360000" tIns="72000" rIns="288000" bIns="72000" rtlCol="0">
            <a:noAutofit/>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a:t>
            </a:r>
            <a:r>
              <a:rPr kumimoji="1" lang="en-US" altLang="ja-JP"/>
              <a:t>20</a:t>
            </a:r>
            <a:r>
              <a:rPr kumimoji="1" lang="ja-JP" altLang="en-US"/>
              <a:t>～</a:t>
            </a:r>
            <a:r>
              <a:rPr kumimoji="1" lang="en-US" altLang="ja-JP"/>
              <a:t>16pt</a:t>
            </a:r>
            <a:r>
              <a:rPr kumimoji="1" lang="ja-JP" altLang="en-US"/>
              <a:t>、</a:t>
            </a:r>
            <a:r>
              <a:rPr kumimoji="1" lang="en-US" altLang="ja-JP"/>
              <a:t>12pt(</a:t>
            </a:r>
            <a:r>
              <a:rPr kumimoji="1" lang="ja-JP" altLang="en-US"/>
              <a:t>←図表内に限る</a:t>
            </a:r>
            <a:r>
              <a:rPr kumimoji="1" lang="en-US" altLang="ja-JP"/>
              <a:t>)</a:t>
            </a:r>
            <a:r>
              <a:rPr kumimoji="1" lang="ja-JP" altLang="en-US"/>
              <a:t>推奨 　図表内使用テキストについては、フォント種類については</a:t>
            </a:r>
            <a:r>
              <a:rPr kumimoji="1" lang="en-US" altLang="ja-JP"/>
              <a:t>CIS</a:t>
            </a:r>
            <a:r>
              <a:rPr kumimoji="1" lang="ja-JP" altLang="en-US"/>
              <a:t>準拠。学会，業界ルールがある場合は外部ルール優先可。文字の大きさは可読性を考慮した</a:t>
            </a:r>
            <a:r>
              <a:rPr kumimoji="1" lang="en-US" altLang="ja-JP"/>
              <a:t>pt</a:t>
            </a:r>
            <a:r>
              <a:rPr kumimoji="1" lang="ja-JP" altLang="en-US"/>
              <a:t>で記載下さい。　　　　　　　　　　　　　　　　　　　　■会場での視認性を考慮し、</a:t>
            </a:r>
            <a:r>
              <a:rPr kumimoji="1" lang="en-US" altLang="ja-JP"/>
              <a:t>1</a:t>
            </a:r>
            <a:r>
              <a:rPr kumimoji="1" lang="ja-JP" altLang="en-US"/>
              <a:t>ページ１コンテンツを心掛けてください。　　　　　　　　使用フォント</a:t>
            </a:r>
            <a:r>
              <a:rPr kumimoji="1" lang="en-US" altLang="ja-JP"/>
              <a:t>: Meiryo UI</a:t>
            </a:r>
            <a:r>
              <a:rPr kumimoji="1" lang="ja-JP" altLang="en-US"/>
              <a:t>　　　　　　　　　　　　　　　　　　　　　　　　　　　　　　　　　　使用色</a:t>
            </a:r>
            <a:r>
              <a:rPr kumimoji="1" lang="en-US" altLang="ja-JP"/>
              <a:t>: </a:t>
            </a:r>
            <a:r>
              <a:rPr kumimoji="1" lang="ja-JP" altLang="en-US"/>
              <a:t>本テンプレートカラーパレット</a:t>
            </a:r>
            <a:r>
              <a:rPr kumimoji="1" lang="en-US" altLang="ja-JP"/>
              <a:t>(CIS)</a:t>
            </a:r>
            <a:r>
              <a:rPr kumimoji="1" lang="ja-JP" altLang="en-US"/>
              <a:t>より使用　</a:t>
            </a:r>
            <a:r>
              <a:rPr kumimoji="1" lang="en-US" altLang="ja-JP"/>
              <a:t>※</a:t>
            </a:r>
            <a:r>
              <a:rPr kumimoji="1" lang="ja-JP" altLang="en-US"/>
              <a:t>他資料からの</a:t>
            </a:r>
            <a:r>
              <a:rPr kumimoji="1" lang="en-US" altLang="ja-JP"/>
              <a:t>C&amp;P</a:t>
            </a:r>
            <a:r>
              <a:rPr kumimoji="1" lang="ja-JP" altLang="en-US"/>
              <a:t>，共同研究先等との共有資料等には強制しません。　　　　　　　　　　　　　　　　　　　　　　　</a:t>
            </a:r>
            <a:r>
              <a:rPr kumimoji="1" lang="en-US" altLang="ja-JP"/>
              <a:t>※</a:t>
            </a:r>
            <a:r>
              <a:rPr kumimoji="1" lang="ja-JP" altLang="en-US"/>
              <a:t>ロゴのアイソレーションを保持するため、本文，図表のフッターへのはみ出し不可。　　</a:t>
            </a:r>
          </a:p>
          <a:p>
            <a:pPr lvl="1"/>
            <a:r>
              <a:rPr kumimoji="1" lang="ja-JP" altLang="en-US"/>
              <a:t>第 </a:t>
            </a:r>
            <a:r>
              <a:rPr kumimoji="1" lang="en-US" altLang="ja-JP"/>
              <a:t>2 </a:t>
            </a:r>
            <a:r>
              <a:rPr kumimoji="1" lang="ja-JP" altLang="en-US"/>
              <a:t>レベル（←</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Tree>
    <p:extLst>
      <p:ext uri="{BB962C8B-B14F-4D97-AF65-F5344CB8AC3E}">
        <p14:creationId xmlns:p14="http://schemas.microsoft.com/office/powerpoint/2010/main" val="3362688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6.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5.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3.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54000"/>
          </a:schemeClr>
        </a:solidFill>
        <a:effectLst/>
      </p:bgPr>
    </p:bg>
    <p:spTree>
      <p:nvGrpSpPr>
        <p:cNvPr id="1" name=""/>
        <p:cNvGrpSpPr/>
        <p:nvPr/>
      </p:nvGrpSpPr>
      <p:grpSpPr>
        <a:xfrm>
          <a:off x="0" y="0"/>
          <a:ext cx="0" cy="0"/>
          <a:chOff x="0" y="0"/>
          <a:chExt cx="0" cy="0"/>
        </a:xfrm>
      </p:grpSpPr>
      <p:sp>
        <p:nvSpPr>
          <p:cNvPr id="10" name="タイトル プレースホルダー 9"/>
          <p:cNvSpPr>
            <a:spLocks noGrp="1"/>
          </p:cNvSpPr>
          <p:nvPr>
            <p:ph type="title"/>
          </p:nvPr>
        </p:nvSpPr>
        <p:spPr>
          <a:xfrm>
            <a:off x="0" y="198506"/>
            <a:ext cx="9144000" cy="468000"/>
          </a:xfrm>
          <a:prstGeom prst="rect">
            <a:avLst/>
          </a:prstGeom>
        </p:spPr>
        <p:txBody>
          <a:bodyPr vert="horz" wrap="square" lIns="360000" tIns="0" rIns="1080000" bIns="36000" rtlCol="0" anchor="t" anchorCtr="0">
            <a:noAutofit/>
          </a:bodyPr>
          <a:lstStyle/>
          <a:p>
            <a:r>
              <a:rPr kumimoji="1" lang="ja-JP" altLang="en-US"/>
              <a:t>クリックしてスライドタイトルを記入　</a:t>
            </a:r>
            <a:r>
              <a:rPr kumimoji="1" lang="en-US" altLang="ja-JP"/>
              <a:t>1</a:t>
            </a:r>
            <a:r>
              <a:rPr kumimoji="1" lang="ja-JP" altLang="en-US"/>
              <a:t>行</a:t>
            </a:r>
            <a:r>
              <a:rPr kumimoji="1" lang="en-US" altLang="ja-JP"/>
              <a:t>/25pt</a:t>
            </a:r>
            <a:r>
              <a:rPr kumimoji="1" lang="ja-JP" altLang="en-US"/>
              <a:t>推奨</a:t>
            </a:r>
            <a:endParaRPr kumimoji="1" lang="ja-JP" altLang="en-US" dirty="0"/>
          </a:p>
        </p:txBody>
      </p:sp>
      <p:sp>
        <p:nvSpPr>
          <p:cNvPr id="11" name="object 7"/>
          <p:cNvSpPr/>
          <p:nvPr/>
        </p:nvSpPr>
        <p:spPr>
          <a:xfrm>
            <a:off x="1944000" y="6257319"/>
            <a:ext cx="7200000" cy="0"/>
          </a:xfrm>
          <a:custGeom>
            <a:avLst/>
            <a:gdLst/>
            <a:ahLst/>
            <a:cxnLst/>
            <a:rect l="l" t="t" r="r" b="b"/>
            <a:pathLst>
              <a:path w="7078980">
                <a:moveTo>
                  <a:pt x="0" y="0"/>
                </a:moveTo>
                <a:lnTo>
                  <a:pt x="7078827" y="0"/>
                </a:lnTo>
              </a:path>
            </a:pathLst>
          </a:custGeom>
          <a:ln w="6273">
            <a:solidFill>
              <a:srgbClr val="DC0032"/>
            </a:solidFill>
          </a:ln>
        </p:spPr>
        <p:txBody>
          <a:bodyPr wrap="square" lIns="0" tIns="0" rIns="0" bIns="0" rtlCol="0"/>
          <a:lstStyle/>
          <a:p>
            <a:endParaRPr dirty="0">
              <a:latin typeface="Meiryo UI" panose="020B0604030504040204" pitchFamily="50" charset="-128"/>
            </a:endParaRPr>
          </a:p>
        </p:txBody>
      </p:sp>
      <p:sp>
        <p:nvSpPr>
          <p:cNvPr id="14" name="object 12"/>
          <p:cNvSpPr/>
          <p:nvPr/>
        </p:nvSpPr>
        <p:spPr>
          <a:xfrm>
            <a:off x="1618321" y="6223000"/>
            <a:ext cx="259715" cy="641350"/>
          </a:xfrm>
          <a:custGeom>
            <a:avLst/>
            <a:gdLst/>
            <a:ahLst/>
            <a:cxnLst/>
            <a:rect l="l" t="t" r="r" b="b"/>
            <a:pathLst>
              <a:path w="259714" h="641350">
                <a:moveTo>
                  <a:pt x="259626" y="0"/>
                </a:moveTo>
                <a:lnTo>
                  <a:pt x="203631" y="0"/>
                </a:lnTo>
                <a:lnTo>
                  <a:pt x="0" y="641159"/>
                </a:lnTo>
                <a:lnTo>
                  <a:pt x="55994" y="641159"/>
                </a:lnTo>
                <a:lnTo>
                  <a:pt x="259626" y="0"/>
                </a:lnTo>
                <a:close/>
              </a:path>
            </a:pathLst>
          </a:custGeom>
          <a:solidFill>
            <a:srgbClr val="DC0032"/>
          </a:solidFill>
          <a:ln>
            <a:noFill/>
          </a:ln>
        </p:spPr>
        <p:txBody>
          <a:bodyPr wrap="square" lIns="0" tIns="0" rIns="0" bIns="0" rtlCol="0"/>
          <a:lstStyle/>
          <a:p>
            <a:endParaRPr dirty="0">
              <a:latin typeface="Meiryo UI" panose="020B0604030504040204" pitchFamily="50" charset="-128"/>
            </a:endParaRPr>
          </a:p>
        </p:txBody>
      </p:sp>
      <p:sp>
        <p:nvSpPr>
          <p:cNvPr id="21" name="スライド番号プレースホルダー 8"/>
          <p:cNvSpPr>
            <a:spLocks noGrp="1"/>
          </p:cNvSpPr>
          <p:nvPr>
            <p:ph type="sldNum" sz="quarter" idx="4"/>
          </p:nvPr>
        </p:nvSpPr>
        <p:spPr>
          <a:xfrm>
            <a:off x="7665720" y="6390000"/>
            <a:ext cx="989718" cy="360000"/>
          </a:xfrm>
          <a:prstGeom prst="rect">
            <a:avLst/>
          </a:prstGeom>
        </p:spPr>
        <p:txBody>
          <a:bodyPr vert="horz" lIns="91440" tIns="45720" rIns="108000" bIns="45720" rtlCol="0" anchor="t" anchorCtr="0"/>
          <a:lstStyle>
            <a:lvl1pPr algn="r">
              <a:defRPr sz="1600">
                <a:solidFill>
                  <a:srgbClr val="828282"/>
                </a:solidFill>
                <a:latin typeface="Verdana" panose="020B0604030504040204" pitchFamily="34" charset="0"/>
                <a:cs typeface="Verdana" panose="020B0604030504040204" pitchFamily="34" charset="0"/>
              </a:defRPr>
            </a:lvl1p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2" name="テキスト ボックス 1"/>
          <p:cNvSpPr txBox="1"/>
          <p:nvPr/>
        </p:nvSpPr>
        <p:spPr>
          <a:xfrm>
            <a:off x="8480014" y="6400800"/>
            <a:ext cx="471604" cy="292388"/>
          </a:xfrm>
          <a:prstGeom prst="rect">
            <a:avLst/>
          </a:prstGeom>
          <a:noFill/>
        </p:spPr>
        <p:txBody>
          <a:bodyPr wrap="none" rtlCol="0" anchor="ctr">
            <a:spAutoFit/>
          </a:bodyPr>
          <a:lstStyle/>
          <a:p>
            <a:r>
              <a:rPr kumimoji="1" lang="en-US" altLang="ja-JP" sz="1300" dirty="0">
                <a:solidFill>
                  <a:srgbClr val="797979"/>
                </a:solidFill>
                <a:latin typeface="Verdana" panose="020B0604030504040204" pitchFamily="34" charset="0"/>
                <a:ea typeface="Verdana" panose="020B0604030504040204" pitchFamily="34" charset="0"/>
                <a:cs typeface="Verdana" panose="020B0604030504040204" pitchFamily="34" charset="0"/>
              </a:rPr>
              <a:t>/40</a:t>
            </a:r>
            <a:endParaRPr kumimoji="1" lang="ja-JP" altLang="en-US" sz="1300" dirty="0">
              <a:solidFill>
                <a:srgbClr val="797979"/>
              </a:solidFill>
              <a:latin typeface="Verdana" panose="020B0604030504040204" pitchFamily="34" charset="0"/>
              <a:cs typeface="Verdana" panose="020B0604030504040204" pitchFamily="34" charset="0"/>
            </a:endParaRPr>
          </a:p>
        </p:txBody>
      </p:sp>
      <p:pic>
        <p:nvPicPr>
          <p:cNvPr id="4" name="図 3"/>
          <p:cNvPicPr>
            <a:picLocks noChangeAspect="1"/>
          </p:cNvPicPr>
          <p:nvPr/>
        </p:nvPicPr>
        <p:blipFill>
          <a:blip r:embed="rId14"/>
          <a:stretch>
            <a:fillRect/>
          </a:stretch>
        </p:blipFill>
        <p:spPr>
          <a:xfrm>
            <a:off x="324246" y="6254938"/>
            <a:ext cx="1129726" cy="430696"/>
          </a:xfrm>
          <a:prstGeom prst="rect">
            <a:avLst/>
          </a:prstGeom>
        </p:spPr>
      </p:pic>
      <p:sp>
        <p:nvSpPr>
          <p:cNvPr id="3" name="テキスト プレースホルダー 2"/>
          <p:cNvSpPr>
            <a:spLocks noGrp="1"/>
          </p:cNvSpPr>
          <p:nvPr>
            <p:ph type="body" idx="1"/>
          </p:nvPr>
        </p:nvSpPr>
        <p:spPr>
          <a:xfrm>
            <a:off x="0" y="720000"/>
            <a:ext cx="9144000" cy="5310000"/>
          </a:xfrm>
          <a:prstGeom prst="rect">
            <a:avLst/>
          </a:prstGeom>
        </p:spPr>
        <p:txBody>
          <a:bodyPr vert="horz" wrap="square" lIns="360000" tIns="72000" rIns="288000" bIns="72000" rtlCol="0">
            <a:noAutofit/>
          </a:body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dirty="0"/>
              <a:t>■本文テキスト</a:t>
            </a:r>
            <a:r>
              <a:rPr kumimoji="1" lang="en-US" altLang="ja-JP" dirty="0"/>
              <a:t>: </a:t>
            </a:r>
            <a:r>
              <a:rPr kumimoji="1" lang="ja-JP" altLang="en-US" dirty="0"/>
              <a:t>見出しタイトル</a:t>
            </a:r>
            <a:r>
              <a:rPr kumimoji="1" lang="en-US" altLang="ja-JP" dirty="0"/>
              <a:t>20pt / </a:t>
            </a:r>
            <a:r>
              <a:rPr kumimoji="1" lang="ja-JP" altLang="en-US" dirty="0"/>
              <a:t>本文最小</a:t>
            </a:r>
            <a:r>
              <a:rPr kumimoji="1" lang="en-US" altLang="ja-JP" dirty="0"/>
              <a:t>16pt</a:t>
            </a:r>
            <a:r>
              <a:rPr kumimoji="1" lang="ja-JP" altLang="en-US" dirty="0"/>
              <a:t>迄推奨　　　　　　　　　　　　　図表内文字は含みませんが、フォントは</a:t>
            </a:r>
            <a:r>
              <a:rPr kumimoji="1" lang="en-US" altLang="ja-JP" dirty="0"/>
              <a:t>CIS</a:t>
            </a:r>
            <a:r>
              <a:rPr kumimoji="1" lang="ja-JP" altLang="en-US" dirty="0"/>
              <a:t>準拠、可読性を考慮した</a:t>
            </a:r>
            <a:r>
              <a:rPr kumimoji="1" lang="en-US" altLang="ja-JP" dirty="0" err="1"/>
              <a:t>pt</a:t>
            </a:r>
            <a:r>
              <a:rPr kumimoji="1" lang="ja-JP" altLang="en-US" dirty="0"/>
              <a:t>にして下さい。</a:t>
            </a:r>
            <a:r>
              <a:rPr kumimoji="1" lang="en-US" altLang="ja-JP" dirty="0"/>
              <a:t> </a:t>
            </a:r>
            <a:r>
              <a:rPr kumimoji="1" lang="ja-JP" altLang="en-US" dirty="0"/>
              <a:t>■使用フォント</a:t>
            </a:r>
            <a:r>
              <a:rPr kumimoji="1" lang="en-US" altLang="ja-JP" dirty="0"/>
              <a:t>: </a:t>
            </a:r>
            <a:r>
              <a:rPr kumimoji="1" lang="en-US" altLang="ja-JP" dirty="0" err="1"/>
              <a:t>Meiryo</a:t>
            </a:r>
            <a:r>
              <a:rPr kumimoji="1" lang="en-US" altLang="ja-JP" dirty="0"/>
              <a:t> UI</a:t>
            </a:r>
            <a:r>
              <a:rPr kumimoji="1" lang="ja-JP" altLang="en-US" dirty="0"/>
              <a:t>（原則半角カナは使わない） 　　　　　　　　　　　　　　　■使用色</a:t>
            </a:r>
            <a:r>
              <a:rPr kumimoji="1" lang="en-US" altLang="ja-JP" dirty="0"/>
              <a:t>: </a:t>
            </a:r>
            <a:r>
              <a:rPr kumimoji="1" lang="ja-JP" altLang="en-US" dirty="0"/>
              <a:t>本テンプレートのカラーパレット</a:t>
            </a:r>
            <a:r>
              <a:rPr kumimoji="1" lang="en-US" altLang="ja-JP" dirty="0"/>
              <a:t>(CIS</a:t>
            </a:r>
            <a:r>
              <a:rPr kumimoji="1" lang="ja-JP" altLang="en-US" dirty="0"/>
              <a:t>適用済</a:t>
            </a:r>
            <a:r>
              <a:rPr kumimoji="1" lang="en-US" altLang="ja-JP" dirty="0"/>
              <a:t>)</a:t>
            </a:r>
            <a:r>
              <a:rPr kumimoji="1" lang="ja-JP" altLang="en-US" dirty="0"/>
              <a:t>より使用　　　　　　　　　　　■ロゴのアイソレーションを保持するため、本文，図表のフッターへのはみ出し不可　　■サマリーも同様に下方への移動は不可とします（サマリーページテンプレに記載）　見出し </a:t>
            </a:r>
            <a:r>
              <a:rPr kumimoji="1" lang="en-US" altLang="ja-JP" dirty="0"/>
              <a:t>/ </a:t>
            </a:r>
            <a:r>
              <a:rPr kumimoji="1" lang="ja-JP" altLang="en-US" dirty="0"/>
              <a:t>本文（←</a:t>
            </a:r>
            <a:r>
              <a:rPr kumimoji="1" lang="en-US" altLang="ja-JP" dirty="0"/>
              <a:t>20pt</a:t>
            </a:r>
            <a:r>
              <a:rPr kumimoji="1" lang="ja-JP" altLang="en-US" dirty="0"/>
              <a:t>）</a:t>
            </a:r>
          </a:p>
          <a:p>
            <a:pPr lvl="1"/>
            <a:r>
              <a:rPr kumimoji="1" lang="ja-JP" altLang="en-US" dirty="0"/>
              <a:t>第 </a:t>
            </a:r>
            <a:r>
              <a:rPr kumimoji="1" lang="en-US" altLang="ja-JP" dirty="0"/>
              <a:t>2 </a:t>
            </a:r>
            <a:r>
              <a:rPr kumimoji="1" lang="ja-JP" altLang="en-US" dirty="0"/>
              <a:t>レベル　本文（←</a:t>
            </a:r>
            <a:r>
              <a:rPr kumimoji="1" lang="en-US" altLang="ja-JP" dirty="0"/>
              <a:t>18pt</a:t>
            </a:r>
            <a:r>
              <a:rPr kumimoji="1" lang="ja-JP" altLang="en-US" dirty="0"/>
              <a:t>）</a:t>
            </a:r>
          </a:p>
          <a:p>
            <a:pPr lvl="2"/>
            <a:r>
              <a:rPr kumimoji="1" lang="ja-JP" altLang="en-US" dirty="0"/>
              <a:t>第 </a:t>
            </a:r>
            <a:r>
              <a:rPr kumimoji="1" lang="en-US" altLang="ja-JP" dirty="0"/>
              <a:t>3 </a:t>
            </a:r>
            <a:r>
              <a:rPr kumimoji="1" lang="ja-JP" altLang="en-US" dirty="0"/>
              <a:t>レベル　本文（←</a:t>
            </a:r>
            <a:r>
              <a:rPr kumimoji="1" lang="en-US" altLang="ja-JP" dirty="0"/>
              <a:t>16pt</a:t>
            </a:r>
            <a:r>
              <a:rPr kumimoji="1" lang="ja-JP" altLang="en-US" dirty="0"/>
              <a:t>）</a:t>
            </a:r>
          </a:p>
        </p:txBody>
      </p:sp>
    </p:spTree>
    <p:extLst>
      <p:ext uri="{BB962C8B-B14F-4D97-AF65-F5344CB8AC3E}">
        <p14:creationId xmlns:p14="http://schemas.microsoft.com/office/powerpoint/2010/main" val="2959102237"/>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773" r:id="rId12"/>
  </p:sldLayoutIdLst>
  <p:hf hdr="0" ftr="0" dt="0"/>
  <p:txStyles>
    <p:titleStyle>
      <a:lvl1pPr eaLnBrk="1" hangingPunct="1">
        <a:defRPr kumimoji="1" sz="2500" b="1" baseline="0">
          <a:solidFill>
            <a:schemeClr val="tx1"/>
          </a:solidFill>
          <a:latin typeface="+mj-ea"/>
          <a:ea typeface="+mj-ea"/>
          <a:cs typeface="+mj-cs"/>
        </a:defRPr>
      </a:lvl1pPr>
    </p:titleStyle>
    <p:body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kumimoji="1" sz="2000" baseline="0">
          <a:latin typeface="+mn-ea"/>
          <a:ea typeface="+mn-ea"/>
          <a:cs typeface="+mn-cs"/>
        </a:defRPr>
      </a:lvl1pPr>
      <a:lvl2pPr marL="432000" indent="0" eaLnBrk="1" hangingPunct="1">
        <a:spcAft>
          <a:spcPts val="200"/>
        </a:spcAft>
        <a:buFont typeface="Wingdings" panose="05000000000000000000" pitchFamily="2" charset="2"/>
        <a:buNone/>
        <a:defRPr kumimoji="1" sz="1800">
          <a:latin typeface="+mn-ea"/>
          <a:ea typeface="+mn-ea"/>
          <a:cs typeface="+mn-cs"/>
        </a:defRPr>
      </a:lvl2pPr>
      <a:lvl3pPr marL="1080000" indent="0" eaLnBrk="1" hangingPunct="1">
        <a:spcAft>
          <a:spcPts val="0"/>
        </a:spcAft>
        <a:buFont typeface="Wingdings" panose="05000000000000000000" pitchFamily="2" charset="2"/>
        <a:buNone/>
        <a:defRPr kumimoji="1" sz="1600">
          <a:latin typeface="+mn-ea"/>
          <a:ea typeface="+mn-ea"/>
          <a:cs typeface="+mn-cs"/>
        </a:defRPr>
      </a:lvl3pPr>
      <a:lvl4pPr marL="1620000" indent="0" eaLnBrk="1" hangingPunct="1">
        <a:buFont typeface="Wingdings" panose="05000000000000000000" pitchFamily="2" charset="2"/>
        <a:buNone/>
        <a:defRPr kumimoji="1" sz="1400">
          <a:latin typeface="+mn-lt"/>
          <a:ea typeface="+mn-ea"/>
          <a:cs typeface="+mn-cs"/>
        </a:defRPr>
      </a:lvl4pPr>
      <a:lvl5pPr marL="1980000" indent="0" eaLnBrk="1" hangingPunct="1">
        <a:buFont typeface="Wingdings" panose="05000000000000000000" pitchFamily="2" charset="2"/>
        <a:buNone/>
        <a:defRPr kumimoji="1" sz="1200">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bodyStyle>
    <p:otherStyle>
      <a:lvl1pPr marL="0" eaLnBrk="1" hangingPunct="1">
        <a:defRPr kumimoji="1">
          <a:latin typeface="+mn-lt"/>
          <a:ea typeface="+mn-ea"/>
          <a:cs typeface="+mn-cs"/>
        </a:defRPr>
      </a:lvl1pPr>
      <a:lvl2pPr marL="457200" eaLnBrk="1" hangingPunct="1">
        <a:defRPr kumimoji="1">
          <a:latin typeface="+mn-lt"/>
          <a:ea typeface="+mn-ea"/>
          <a:cs typeface="+mn-cs"/>
        </a:defRPr>
      </a:lvl2pPr>
      <a:lvl3pPr marL="914400" eaLnBrk="1" hangingPunct="1">
        <a:defRPr kumimoji="1">
          <a:latin typeface="+mn-lt"/>
          <a:ea typeface="+mn-ea"/>
          <a:cs typeface="+mn-cs"/>
        </a:defRPr>
      </a:lvl3pPr>
      <a:lvl4pPr marL="1371600" eaLnBrk="1" hangingPunct="1">
        <a:defRPr kumimoji="1">
          <a:latin typeface="+mn-lt"/>
          <a:ea typeface="+mn-ea"/>
          <a:cs typeface="+mn-cs"/>
        </a:defRPr>
      </a:lvl4pPr>
      <a:lvl5pPr marL="1828800" eaLnBrk="1" hangingPunct="1">
        <a:defRPr kumimoji="1">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otherStyle>
  </p:txStyles>
  <p:extLst>
    <p:ext uri="{27BBF7A9-308A-43DC-89C8-2F10F3537804}">
      <p15:sldGuideLst xmlns:p15="http://schemas.microsoft.com/office/powerpoint/2012/main">
        <p15:guide id="1" orient="horz" pos="2162">
          <p15:clr>
            <a:srgbClr val="F26B43"/>
          </p15:clr>
        </p15:guide>
        <p15:guide id="4" pos="5329">
          <p15:clr>
            <a:srgbClr val="F26B43"/>
          </p15:clr>
        </p15:guide>
        <p15:guide id="5" orient="horz" pos="529">
          <p15:clr>
            <a:srgbClr val="F26B43"/>
          </p15:clr>
        </p15:guide>
        <p15:guide id="6" orient="horz" pos="3704">
          <p15:clr>
            <a:srgbClr val="F26B43"/>
          </p15:clr>
        </p15:guide>
        <p15:guide id="8" pos="431">
          <p15:clr>
            <a:srgbClr val="F26B43"/>
          </p15:clr>
        </p15:guide>
        <p15:guide id="9" pos="2880">
          <p15:clr>
            <a:srgbClr val="F26B43"/>
          </p15:clr>
        </p15:guide>
        <p15:guide id="10" orient="horz" pos="3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465"/>
            <a:ext cx="7886700" cy="132679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7315"/>
            <a:ext cx="7886700" cy="435536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62237"/>
            <a:ext cx="2057400" cy="365463"/>
          </a:xfrm>
          <a:prstGeom prst="rect">
            <a:avLst/>
          </a:prstGeom>
        </p:spPr>
        <p:txBody>
          <a:bodyPr vert="horz" lIns="91440" tIns="45720" rIns="91440" bIns="45720" rtlCol="0" anchor="ctr"/>
          <a:lstStyle>
            <a:lvl1pPr algn="l">
              <a:defRPr sz="1200">
                <a:solidFill>
                  <a:schemeClr val="tx1">
                    <a:tint val="75000"/>
                  </a:schemeClr>
                </a:solidFill>
              </a:defRPr>
            </a:lvl1pPr>
          </a:lstStyle>
          <a:p>
            <a:fld id="{E85AEA4C-E331-4144-8266-A02D0B069F91}" type="datetimeFigureOut">
              <a:rPr kumimoji="1" lang="ja-JP" altLang="en-US" smtClean="0"/>
              <a:t>2020/11/10</a:t>
            </a:fld>
            <a:endParaRPr kumimoji="1" lang="ja-JP" altLang="en-US"/>
          </a:p>
        </p:txBody>
      </p:sp>
      <p:sp>
        <p:nvSpPr>
          <p:cNvPr id="5" name="Footer Placeholder 4"/>
          <p:cNvSpPr>
            <a:spLocks noGrp="1"/>
          </p:cNvSpPr>
          <p:nvPr>
            <p:ph type="ftr" sz="quarter" idx="3"/>
          </p:nvPr>
        </p:nvSpPr>
        <p:spPr>
          <a:xfrm>
            <a:off x="3028950" y="6362237"/>
            <a:ext cx="3086100" cy="3654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62237"/>
            <a:ext cx="2057400" cy="365463"/>
          </a:xfrm>
          <a:prstGeom prst="rect">
            <a:avLst/>
          </a:prstGeom>
        </p:spPr>
        <p:txBody>
          <a:bodyPr vert="horz" lIns="91440" tIns="45720" rIns="91440" bIns="45720" rtlCol="0" anchor="ctr"/>
          <a:lstStyle>
            <a:lvl1pPr algn="r">
              <a:defRPr sz="1200">
                <a:solidFill>
                  <a:schemeClr val="tx1">
                    <a:tint val="75000"/>
                  </a:schemeClr>
                </a:solidFill>
              </a:defRPr>
            </a:lvl1p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688048566"/>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54000"/>
          </a:schemeClr>
        </a:solidFill>
        <a:effectLst/>
      </p:bgPr>
    </p:bg>
    <p:spTree>
      <p:nvGrpSpPr>
        <p:cNvPr id="1" name=""/>
        <p:cNvGrpSpPr/>
        <p:nvPr/>
      </p:nvGrpSpPr>
      <p:grpSpPr>
        <a:xfrm>
          <a:off x="0" y="0"/>
          <a:ext cx="0" cy="0"/>
          <a:chOff x="0" y="0"/>
          <a:chExt cx="0" cy="0"/>
        </a:xfrm>
      </p:grpSpPr>
      <p:sp>
        <p:nvSpPr>
          <p:cNvPr id="10" name="タイトル プレースホルダー 9"/>
          <p:cNvSpPr>
            <a:spLocks noGrp="1"/>
          </p:cNvSpPr>
          <p:nvPr>
            <p:ph type="title"/>
          </p:nvPr>
        </p:nvSpPr>
        <p:spPr>
          <a:xfrm>
            <a:off x="0" y="198516"/>
            <a:ext cx="9144000" cy="353943"/>
          </a:xfrm>
          <a:prstGeom prst="rect">
            <a:avLst/>
          </a:prstGeom>
        </p:spPr>
        <p:txBody>
          <a:bodyPr vert="horz" wrap="none" lIns="360000" tIns="0" rIns="0" bIns="36000" rtlCol="0" anchor="t" anchorCtr="0">
            <a:noAutofit/>
          </a:bodyPr>
          <a:lstStyle/>
          <a:p>
            <a:r>
              <a:rPr kumimoji="1" lang="ja-JP" altLang="en-US" smtClean="0"/>
              <a:t>マスター タイトルの書式設定 </a:t>
            </a:r>
            <a:r>
              <a:rPr kumimoji="1" lang="en-US" altLang="ja-JP" smtClean="0"/>
              <a:t>25pt</a:t>
            </a:r>
            <a:endParaRPr kumimoji="1" lang="ja-JP" altLang="en-US" dirty="0"/>
          </a:p>
        </p:txBody>
      </p:sp>
      <p:sp>
        <p:nvSpPr>
          <p:cNvPr id="11" name="object 7"/>
          <p:cNvSpPr/>
          <p:nvPr/>
        </p:nvSpPr>
        <p:spPr>
          <a:xfrm>
            <a:off x="1944000" y="6257319"/>
            <a:ext cx="7200000" cy="0"/>
          </a:xfrm>
          <a:custGeom>
            <a:avLst/>
            <a:gdLst/>
            <a:ahLst/>
            <a:cxnLst/>
            <a:rect l="l" t="t" r="r" b="b"/>
            <a:pathLst>
              <a:path w="7078980">
                <a:moveTo>
                  <a:pt x="0" y="0"/>
                </a:moveTo>
                <a:lnTo>
                  <a:pt x="7078827" y="0"/>
                </a:lnTo>
              </a:path>
            </a:pathLst>
          </a:custGeom>
          <a:ln w="6273">
            <a:solidFill>
              <a:srgbClr val="DC0032"/>
            </a:solidFill>
          </a:ln>
        </p:spPr>
        <p:txBody>
          <a:bodyPr wrap="square" lIns="0" tIns="0" rIns="0" bIns="0" rtlCol="0"/>
          <a:lstStyle/>
          <a:p>
            <a:endParaRPr dirty="0">
              <a:solidFill>
                <a:srgbClr val="000000"/>
              </a:solidFill>
            </a:endParaRPr>
          </a:p>
        </p:txBody>
      </p:sp>
      <p:sp>
        <p:nvSpPr>
          <p:cNvPr id="14" name="object 12"/>
          <p:cNvSpPr/>
          <p:nvPr/>
        </p:nvSpPr>
        <p:spPr>
          <a:xfrm>
            <a:off x="1618337" y="6223000"/>
            <a:ext cx="259715" cy="641350"/>
          </a:xfrm>
          <a:custGeom>
            <a:avLst/>
            <a:gdLst/>
            <a:ahLst/>
            <a:cxnLst/>
            <a:rect l="l" t="t" r="r" b="b"/>
            <a:pathLst>
              <a:path w="259714" h="641350">
                <a:moveTo>
                  <a:pt x="259626" y="0"/>
                </a:moveTo>
                <a:lnTo>
                  <a:pt x="203631" y="0"/>
                </a:lnTo>
                <a:lnTo>
                  <a:pt x="0" y="641159"/>
                </a:lnTo>
                <a:lnTo>
                  <a:pt x="55994" y="641159"/>
                </a:lnTo>
                <a:lnTo>
                  <a:pt x="259626" y="0"/>
                </a:lnTo>
                <a:close/>
              </a:path>
            </a:pathLst>
          </a:custGeom>
          <a:solidFill>
            <a:srgbClr val="DC0032"/>
          </a:solidFill>
          <a:ln>
            <a:noFill/>
          </a:ln>
        </p:spPr>
        <p:txBody>
          <a:bodyPr wrap="square" lIns="0" tIns="0" rIns="0" bIns="0" rtlCol="0"/>
          <a:lstStyle/>
          <a:p>
            <a:endParaRPr dirty="0">
              <a:solidFill>
                <a:srgbClr val="000000"/>
              </a:solidFill>
            </a:endParaRPr>
          </a:p>
        </p:txBody>
      </p:sp>
      <p:sp>
        <p:nvSpPr>
          <p:cNvPr id="21" name="スライド番号プレースホルダー 8"/>
          <p:cNvSpPr>
            <a:spLocks noGrp="1"/>
          </p:cNvSpPr>
          <p:nvPr>
            <p:ph type="sldNum" sz="quarter" idx="4"/>
          </p:nvPr>
        </p:nvSpPr>
        <p:spPr>
          <a:xfrm>
            <a:off x="7665722" y="6357649"/>
            <a:ext cx="989718" cy="365125"/>
          </a:xfrm>
          <a:prstGeom prst="rect">
            <a:avLst/>
          </a:prstGeom>
        </p:spPr>
        <p:txBody>
          <a:bodyPr vert="horz" lIns="91440" tIns="45720" rIns="91440" bIns="45720" rtlCol="0" anchor="ctr"/>
          <a:lstStyle>
            <a:lvl1pPr algn="r">
              <a:defRPr sz="1300">
                <a:solidFill>
                  <a:srgbClr val="828282"/>
                </a:solidFill>
                <a:latin typeface="Verdana" panose="020B0604030504040204" pitchFamily="34" charset="0"/>
                <a:cs typeface="Verdana" panose="020B0604030504040204" pitchFamily="34" charset="0"/>
              </a:defRPr>
            </a:lvl1p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2" name="テキスト ボックス 1"/>
          <p:cNvSpPr txBox="1"/>
          <p:nvPr/>
        </p:nvSpPr>
        <p:spPr>
          <a:xfrm>
            <a:off x="8480014" y="6393246"/>
            <a:ext cx="365806" cy="292388"/>
          </a:xfrm>
          <a:prstGeom prst="rect">
            <a:avLst/>
          </a:prstGeom>
          <a:noFill/>
        </p:spPr>
        <p:txBody>
          <a:bodyPr wrap="none" rtlCol="0" anchor="ctr">
            <a:spAutoFit/>
          </a:bodyPr>
          <a:lstStyle/>
          <a:p>
            <a:r>
              <a:rPr lang="en-US" altLang="ja-JP" sz="1300" dirty="0" smtClean="0">
                <a:solidFill>
                  <a:srgbClr val="797979"/>
                </a:solidFill>
                <a:latin typeface="Verdana" panose="020B0604030504040204" pitchFamily="34" charset="0"/>
                <a:ea typeface="Verdana" panose="020B0604030504040204" pitchFamily="34" charset="0"/>
                <a:cs typeface="Verdana" panose="020B0604030504040204" pitchFamily="34" charset="0"/>
              </a:rPr>
              <a:t>/8</a:t>
            </a:r>
          </a:p>
        </p:txBody>
      </p:sp>
      <p:pic>
        <p:nvPicPr>
          <p:cNvPr id="4" name="図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9959" y="6256809"/>
            <a:ext cx="1260000" cy="392892"/>
          </a:xfrm>
          <a:prstGeom prst="rect">
            <a:avLst/>
          </a:prstGeom>
        </p:spPr>
      </p:pic>
      <p:sp>
        <p:nvSpPr>
          <p:cNvPr id="13" name="object 9"/>
          <p:cNvSpPr txBox="1"/>
          <p:nvPr/>
        </p:nvSpPr>
        <p:spPr>
          <a:xfrm>
            <a:off x="2097358" y="6428097"/>
            <a:ext cx="5760000" cy="107722"/>
          </a:xfrm>
          <a:prstGeom prst="rect">
            <a:avLst/>
          </a:prstGeom>
        </p:spPr>
        <p:txBody>
          <a:bodyPr vert="horz" wrap="square" lIns="0" tIns="0" rIns="0" bIns="0" rtlCol="0">
            <a:spAutoFit/>
          </a:bodyPr>
          <a:lstStyle/>
          <a:p>
            <a:pPr marL="19685"/>
            <a:r>
              <a:rPr lang="en-US" altLang="ja-JP" sz="700" dirty="0" smtClean="0">
                <a:solidFill>
                  <a:srgbClr val="828282"/>
                </a:solidFill>
                <a:latin typeface="Verdana" panose="020B0604030504040204" pitchFamily="34" charset="0"/>
                <a:ea typeface="Verdana" panose="020B0604030504040204" pitchFamily="34" charset="0"/>
                <a:cs typeface="Verdana" panose="020B0604030504040204" pitchFamily="34" charset="0"/>
              </a:rPr>
              <a:t>DENSO FACILITIES CORPORATION</a:t>
            </a:r>
            <a:r>
              <a:rPr lang="ja-JP" altLang="en-US" sz="700" dirty="0" smtClean="0">
                <a:solidFill>
                  <a:srgbClr val="828282"/>
                </a:solidFill>
                <a:latin typeface="Verdana" panose="020B0604030504040204" pitchFamily="34" charset="0"/>
                <a:ea typeface="Verdana" panose="020B0604030504040204" pitchFamily="34" charset="0"/>
                <a:cs typeface="Verdana" panose="020B0604030504040204" pitchFamily="34" charset="0"/>
              </a:rPr>
              <a:t> </a:t>
            </a:r>
            <a:r>
              <a:rPr lang="en-US" altLang="ja-JP" sz="700" dirty="0" smtClean="0">
                <a:solidFill>
                  <a:srgbClr val="828282"/>
                </a:solidFill>
                <a:latin typeface="Verdana" panose="020B0604030504040204" pitchFamily="34" charset="0"/>
                <a:ea typeface="Verdana" panose="020B0604030504040204" pitchFamily="34" charset="0"/>
                <a:cs typeface="Verdana" panose="020B0604030504040204" pitchFamily="34" charset="0"/>
              </a:rPr>
              <a:t>/ CORPORATE PLANNING DIVISION</a:t>
            </a:r>
            <a:endParaRPr sz="700" dirty="0">
              <a:solidFill>
                <a:srgbClr val="828282"/>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object 9"/>
          <p:cNvSpPr txBox="1"/>
          <p:nvPr/>
        </p:nvSpPr>
        <p:spPr>
          <a:xfrm>
            <a:off x="2097358" y="6574291"/>
            <a:ext cx="5760000" cy="76944"/>
          </a:xfrm>
          <a:prstGeom prst="rect">
            <a:avLst/>
          </a:prstGeom>
        </p:spPr>
        <p:txBody>
          <a:bodyPr vert="horz" wrap="square" lIns="0" tIns="0" rIns="0" bIns="0" rtlCol="0">
            <a:spAutoFit/>
          </a:bodyPr>
          <a:lstStyle/>
          <a:p>
            <a:pPr marL="12700">
              <a:spcBef>
                <a:spcPts val="310"/>
              </a:spcBef>
            </a:pPr>
            <a:r>
              <a:rPr sz="500" dirty="0" smtClean="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dirty="0">
                <a:solidFill>
                  <a:srgbClr val="828282"/>
                </a:solidFill>
                <a:latin typeface="Verdana" panose="020B0604030504040204" pitchFamily="34" charset="0"/>
                <a:ea typeface="Verdana" panose="020B0604030504040204" pitchFamily="34" charset="0"/>
                <a:cs typeface="Verdana" panose="020B0604030504040204" pitchFamily="34" charset="0"/>
              </a:rPr>
              <a:t>DENSO </a:t>
            </a:r>
            <a:r>
              <a:rPr lang="en-US" sz="500" spc="-5" dirty="0" smtClean="0">
                <a:solidFill>
                  <a:srgbClr val="828282"/>
                </a:solidFill>
                <a:latin typeface="Verdana" panose="020B0604030504040204" pitchFamily="34" charset="0"/>
                <a:ea typeface="Verdana" panose="020B0604030504040204" pitchFamily="34" charset="0"/>
                <a:cs typeface="Verdana" panose="020B0604030504040204" pitchFamily="34" charset="0"/>
              </a:rPr>
              <a:t>FACILITIES CORPORATION</a:t>
            </a:r>
            <a:r>
              <a:rPr sz="500" spc="-5" dirty="0" smtClean="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dirty="0">
                <a:solidFill>
                  <a:srgbClr val="828282"/>
                </a:solidFill>
                <a:latin typeface="Verdana" panose="020B0604030504040204" pitchFamily="34" charset="0"/>
                <a:ea typeface="Verdana" panose="020B0604030504040204" pitchFamily="34" charset="0"/>
                <a:cs typeface="Verdana" panose="020B0604030504040204" pitchFamily="34" charset="0"/>
              </a:rPr>
              <a:t>All </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Rights</a:t>
            </a:r>
            <a:r>
              <a:rPr sz="500" spc="-95" dirty="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Reserved.</a:t>
            </a:r>
            <a:endParaRPr sz="500" dirty="0">
              <a:solidFill>
                <a:srgbClr val="828282"/>
              </a:solidFill>
              <a:latin typeface="Verdana" panose="020B0604030504040204" pitchFamily="34" charset="0"/>
              <a:ea typeface="Verdana" panose="020B0604030504040204" pitchFamily="34" charset="0"/>
              <a:cs typeface="Verdana" panose="020B0604030504040204" pitchFamily="34" charset="0"/>
            </a:endParaRPr>
          </a:p>
        </p:txBody>
      </p:sp>
      <p:sp>
        <p:nvSpPr>
          <p:cNvPr id="3" name="テキスト プレースホルダー 2"/>
          <p:cNvSpPr>
            <a:spLocks noGrp="1"/>
          </p:cNvSpPr>
          <p:nvPr>
            <p:ph type="body" idx="1"/>
          </p:nvPr>
        </p:nvSpPr>
        <p:spPr>
          <a:xfrm>
            <a:off x="0" y="828000"/>
            <a:ext cx="9144000" cy="5184000"/>
          </a:xfrm>
          <a:prstGeom prst="rect">
            <a:avLst/>
          </a:prstGeom>
        </p:spPr>
        <p:txBody>
          <a:bodyPr vert="horz" lIns="720000" tIns="36000" rIns="648000" bIns="36000" rtlCol="0">
            <a:noAutofit/>
          </a:bodyPr>
          <a:lstStyle/>
          <a:p>
            <a:pPr lvl="0"/>
            <a:r>
              <a:rPr kumimoji="1" lang="ja-JP" altLang="en-US" dirty="0" smtClean="0"/>
              <a:t>本文タイトル</a:t>
            </a:r>
            <a:r>
              <a:rPr kumimoji="1" lang="en-US" altLang="ja-JP" dirty="0" smtClean="0"/>
              <a:t>20pt </a:t>
            </a:r>
            <a:r>
              <a:rPr kumimoji="1" lang="ja-JP" altLang="en-US" dirty="0" smtClean="0"/>
              <a:t>本文最小</a:t>
            </a:r>
            <a:r>
              <a:rPr kumimoji="1" lang="en-US" altLang="ja-JP" dirty="0" smtClean="0"/>
              <a:t>16pt</a:t>
            </a:r>
            <a:r>
              <a:rPr kumimoji="1" lang="ja-JP" altLang="en-US" dirty="0" smtClean="0"/>
              <a:t>迄</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pic>
        <p:nvPicPr>
          <p:cNvPr id="17" name="図 1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776000" y="198049"/>
            <a:ext cx="1087192" cy="279564"/>
          </a:xfrm>
          <a:prstGeom prst="rect">
            <a:avLst/>
          </a:prstGeom>
        </p:spPr>
      </p:pic>
    </p:spTree>
    <p:extLst>
      <p:ext uri="{BB962C8B-B14F-4D97-AF65-F5344CB8AC3E}">
        <p14:creationId xmlns:p14="http://schemas.microsoft.com/office/powerpoint/2010/main" val="78604376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Lst>
  <p:timing>
    <p:tnLst>
      <p:par>
        <p:cTn id="1" dur="indefinite" restart="never" nodeType="tmRoot"/>
      </p:par>
    </p:tnLst>
  </p:timing>
  <p:hf hdr="0" ftr="0" dt="0"/>
  <p:txStyles>
    <p:titleStyle>
      <a:lvl1pPr eaLnBrk="1" hangingPunct="1">
        <a:defRPr kumimoji="1" sz="2500" b="1">
          <a:latin typeface="Meiryo UI" panose="020B0604030504040204" pitchFamily="50" charset="-128"/>
          <a:ea typeface="+mj-ea"/>
          <a:cs typeface="+mj-cs"/>
        </a:defRPr>
      </a:lvl1pPr>
    </p:titleStyle>
    <p:bodyStyle>
      <a:lvl1pPr marL="0" indent="0" eaLnBrk="1" hangingPunct="1">
        <a:spcAft>
          <a:spcPts val="600"/>
        </a:spcAft>
        <a:buFont typeface="Wingdings" panose="05000000000000000000" pitchFamily="2" charset="2"/>
        <a:buNone/>
        <a:defRPr kumimoji="1" sz="2000">
          <a:latin typeface="+mn-lt"/>
          <a:ea typeface="+mn-ea"/>
          <a:cs typeface="+mn-cs"/>
        </a:defRPr>
      </a:lvl1pPr>
      <a:lvl2pPr marL="457200" indent="0" eaLnBrk="1" hangingPunct="1">
        <a:buFont typeface="Wingdings" panose="05000000000000000000" pitchFamily="2" charset="2"/>
        <a:buNone/>
        <a:defRPr kumimoji="1" sz="1800">
          <a:latin typeface="+mn-lt"/>
          <a:ea typeface="+mn-ea"/>
          <a:cs typeface="+mn-cs"/>
        </a:defRPr>
      </a:lvl2pPr>
      <a:lvl3pPr marL="1080000" indent="0" eaLnBrk="1" hangingPunct="1">
        <a:buFont typeface="Wingdings" panose="05000000000000000000" pitchFamily="2" charset="2"/>
        <a:buNone/>
        <a:defRPr kumimoji="1" sz="1600">
          <a:latin typeface="+mn-lt"/>
          <a:ea typeface="+mn-ea"/>
          <a:cs typeface="+mn-cs"/>
        </a:defRPr>
      </a:lvl3pPr>
      <a:lvl4pPr marL="1620000" indent="0" eaLnBrk="1" hangingPunct="1">
        <a:buFont typeface="Wingdings" panose="05000000000000000000" pitchFamily="2" charset="2"/>
        <a:buNone/>
        <a:defRPr kumimoji="1" sz="1400">
          <a:latin typeface="+mn-lt"/>
          <a:ea typeface="+mn-ea"/>
          <a:cs typeface="+mn-cs"/>
        </a:defRPr>
      </a:lvl4pPr>
      <a:lvl5pPr marL="1980000" indent="0" eaLnBrk="1" hangingPunct="1">
        <a:buFont typeface="Wingdings" panose="05000000000000000000" pitchFamily="2" charset="2"/>
        <a:buNone/>
        <a:defRPr kumimoji="1" sz="800">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bodyStyle>
    <p:otherStyle>
      <a:lvl1pPr marL="0" eaLnBrk="1" hangingPunct="1">
        <a:defRPr kumimoji="1">
          <a:latin typeface="+mn-lt"/>
          <a:ea typeface="+mn-ea"/>
          <a:cs typeface="+mn-cs"/>
        </a:defRPr>
      </a:lvl1pPr>
      <a:lvl2pPr marL="457200" eaLnBrk="1" hangingPunct="1">
        <a:defRPr kumimoji="1">
          <a:latin typeface="+mn-lt"/>
          <a:ea typeface="+mn-ea"/>
          <a:cs typeface="+mn-cs"/>
        </a:defRPr>
      </a:lvl2pPr>
      <a:lvl3pPr marL="914400" eaLnBrk="1" hangingPunct="1">
        <a:defRPr kumimoji="1">
          <a:latin typeface="+mn-lt"/>
          <a:ea typeface="+mn-ea"/>
          <a:cs typeface="+mn-cs"/>
        </a:defRPr>
      </a:lvl3pPr>
      <a:lvl4pPr marL="1371600" eaLnBrk="1" hangingPunct="1">
        <a:defRPr kumimoji="1">
          <a:latin typeface="+mn-lt"/>
          <a:ea typeface="+mn-ea"/>
          <a:cs typeface="+mn-cs"/>
        </a:defRPr>
      </a:lvl4pPr>
      <a:lvl5pPr marL="1828800" eaLnBrk="1" hangingPunct="1">
        <a:defRPr kumimoji="1">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otherStyle>
  </p:txStyles>
  <p:extLst mod="1">
    <p:ext uri="{27BBF7A9-308A-43DC-89C8-2F10F3537804}">
      <p15:sldGuideLst xmlns:p15="http://schemas.microsoft.com/office/powerpoint/2012/main">
        <p15:guide id="1" orient="horz" pos="2162">
          <p15:clr>
            <a:srgbClr val="F26B43"/>
          </p15:clr>
        </p15:guide>
        <p15:guide id="4" pos="5329">
          <p15:clr>
            <a:srgbClr val="F26B43"/>
          </p15:clr>
        </p15:guide>
        <p15:guide id="5" orient="horz" pos="529">
          <p15:clr>
            <a:srgbClr val="F26B43"/>
          </p15:clr>
        </p15:guide>
        <p15:guide id="6" orient="horz" pos="3704">
          <p15:clr>
            <a:srgbClr val="F26B43"/>
          </p15:clr>
        </p15:guide>
        <p15:guide id="8" pos="431">
          <p15:clr>
            <a:srgbClr val="F26B43"/>
          </p15:clr>
        </p15:guide>
        <p15:guide id="9" pos="2880">
          <p15:clr>
            <a:srgbClr val="F26B43"/>
          </p15:clr>
        </p15:guide>
        <p15:guide id="10" orient="horz" pos="34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jpeg"/><Relationship Id="rId10" Type="http://schemas.openxmlformats.org/officeDocument/2006/relationships/image" Target="../media/image46.png"/><Relationship Id="rId4" Type="http://schemas.openxmlformats.org/officeDocument/2006/relationships/slide" Target="slide11.xml"/><Relationship Id="rId9" Type="http://schemas.openxmlformats.org/officeDocument/2006/relationships/image" Target="../media/image45.jpe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07/relationships/hdphoto" Target="../media/hdphoto1.wdp"/><Relationship Id="rId18" Type="http://schemas.openxmlformats.org/officeDocument/2006/relationships/image" Target="../media/image26.jpeg"/><Relationship Id="rId3" Type="http://schemas.openxmlformats.org/officeDocument/2006/relationships/image" Target="../media/image12.png"/><Relationship Id="rId21" Type="http://schemas.openxmlformats.org/officeDocument/2006/relationships/image" Target="../media/image29.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5.png"/><Relationship Id="rId25" Type="http://schemas.openxmlformats.org/officeDocument/2006/relationships/image" Target="../media/image32.png"/><Relationship Id="rId2" Type="http://schemas.openxmlformats.org/officeDocument/2006/relationships/notesSlide" Target="../notesSlides/notesSlide2.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33.xml"/><Relationship Id="rId6" Type="http://schemas.openxmlformats.org/officeDocument/2006/relationships/image" Target="../media/image15.png"/><Relationship Id="rId11" Type="http://schemas.openxmlformats.org/officeDocument/2006/relationships/image" Target="../media/image20.jpeg"/><Relationship Id="rId24" Type="http://schemas.microsoft.com/office/2007/relationships/hdphoto" Target="../media/hdphoto2.wdp"/><Relationship Id="rId5" Type="http://schemas.openxmlformats.org/officeDocument/2006/relationships/image" Target="../media/image14.png"/><Relationship Id="rId15" Type="http://schemas.openxmlformats.org/officeDocument/2006/relationships/image" Target="../media/image23.jpeg"/><Relationship Id="rId23" Type="http://schemas.openxmlformats.org/officeDocument/2006/relationships/image" Target="../media/image31.png"/><Relationship Id="rId10" Type="http://schemas.openxmlformats.org/officeDocument/2006/relationships/image" Target="../media/image19.jpeg"/><Relationship Id="rId19"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2.png"/><Relationship Id="rId22" Type="http://schemas.openxmlformats.org/officeDocument/2006/relationships/image" Target="../media/image3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34.jpg"/><Relationship Id="rId7"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7.jpg"/><Relationship Id="rId5" Type="http://schemas.openxmlformats.org/officeDocument/2006/relationships/image" Target="../media/image36.png"/><Relationship Id="rId10" Type="http://schemas.openxmlformats.org/officeDocument/2006/relationships/image" Target="../media/image39.png"/><Relationship Id="rId4" Type="http://schemas.openxmlformats.org/officeDocument/2006/relationships/image" Target="../media/image35.jp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2448000"/>
            <a:ext cx="6300000" cy="1781100"/>
          </a:xfrm>
        </p:spPr>
        <p:txBody>
          <a:bodyPr/>
          <a:lstStyle/>
          <a:p>
            <a:r>
              <a:rPr lang="ja-JP" altLang="en-US" dirty="0"/>
              <a:t>省エネＩＴソリューション部の　</a:t>
            </a:r>
            <a:r>
              <a:rPr lang="en-US" altLang="ja-JP" dirty="0"/>
              <a:t/>
            </a:r>
            <a:br>
              <a:rPr lang="en-US" altLang="ja-JP" dirty="0"/>
            </a:br>
            <a:r>
              <a:rPr lang="ja-JP" altLang="en-US" dirty="0" smtClean="0"/>
              <a:t>　　</a:t>
            </a:r>
            <a:r>
              <a:rPr lang="en-US" altLang="ja-JP" dirty="0" smtClean="0"/>
              <a:t>2030</a:t>
            </a:r>
            <a:r>
              <a:rPr lang="ja-JP" altLang="en-US" dirty="0"/>
              <a:t>年に</a:t>
            </a:r>
            <a:r>
              <a:rPr lang="ja-JP" altLang="en-US" dirty="0" smtClean="0"/>
              <a:t>向けた貢献拡大</a:t>
            </a:r>
            <a:endParaRPr kumimoji="1" lang="ja-JP" altLang="en-US" dirty="0"/>
          </a:p>
        </p:txBody>
      </p:sp>
      <p:sp>
        <p:nvSpPr>
          <p:cNvPr id="3" name="テキスト プレースホルダー 2"/>
          <p:cNvSpPr>
            <a:spLocks noGrp="1"/>
          </p:cNvSpPr>
          <p:nvPr>
            <p:ph type="body" sz="quarter" idx="11"/>
          </p:nvPr>
        </p:nvSpPr>
        <p:spPr>
          <a:xfrm>
            <a:off x="370500" y="4655100"/>
            <a:ext cx="5306400" cy="1559159"/>
          </a:xfrm>
        </p:spPr>
        <p:txBody>
          <a:bodyPr/>
          <a:lstStyle/>
          <a:p>
            <a:r>
              <a:rPr kumimoji="1" lang="ja-JP" altLang="en-US" dirty="0"/>
              <a:t>施設ソリューション本部</a:t>
            </a:r>
            <a:endParaRPr lang="en-US" altLang="ja-JP" dirty="0"/>
          </a:p>
          <a:p>
            <a:r>
              <a:rPr lang="ja-JP" altLang="en-US" dirty="0"/>
              <a:t>　　　　　省エネＩＴソリューション部</a:t>
            </a:r>
            <a:endParaRPr lang="en-US" altLang="ja-JP" dirty="0"/>
          </a:p>
          <a:p>
            <a:r>
              <a:rPr kumimoji="1" lang="ja-JP" altLang="en-US" dirty="0"/>
              <a:t>　　　　　　　　　　　　 野々村 元靖</a:t>
            </a:r>
          </a:p>
        </p:txBody>
      </p:sp>
    </p:spTree>
    <p:extLst>
      <p:ext uri="{BB962C8B-B14F-4D97-AF65-F5344CB8AC3E}">
        <p14:creationId xmlns:p14="http://schemas.microsoft.com/office/powerpoint/2010/main" val="25700840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0091038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nvPr>
        </p:nvGraphicFramePr>
        <p:xfrm>
          <a:off x="179512" y="519922"/>
          <a:ext cx="8800280" cy="6080605"/>
        </p:xfrm>
        <a:graphic>
          <a:graphicData uri="http://schemas.openxmlformats.org/drawingml/2006/table">
            <a:tbl>
              <a:tblPr/>
              <a:tblGrid>
                <a:gridCol w="880028">
                  <a:extLst>
                    <a:ext uri="{9D8B030D-6E8A-4147-A177-3AD203B41FA5}">
                      <a16:colId xmlns:a16="http://schemas.microsoft.com/office/drawing/2014/main" val="3803983383"/>
                    </a:ext>
                  </a:extLst>
                </a:gridCol>
                <a:gridCol w="880028">
                  <a:extLst>
                    <a:ext uri="{9D8B030D-6E8A-4147-A177-3AD203B41FA5}">
                      <a16:colId xmlns:a16="http://schemas.microsoft.com/office/drawing/2014/main" val="4255981458"/>
                    </a:ext>
                  </a:extLst>
                </a:gridCol>
                <a:gridCol w="880028">
                  <a:extLst>
                    <a:ext uri="{9D8B030D-6E8A-4147-A177-3AD203B41FA5}">
                      <a16:colId xmlns:a16="http://schemas.microsoft.com/office/drawing/2014/main" val="4145494504"/>
                    </a:ext>
                  </a:extLst>
                </a:gridCol>
                <a:gridCol w="880028">
                  <a:extLst>
                    <a:ext uri="{9D8B030D-6E8A-4147-A177-3AD203B41FA5}">
                      <a16:colId xmlns:a16="http://schemas.microsoft.com/office/drawing/2014/main" val="4006541341"/>
                    </a:ext>
                  </a:extLst>
                </a:gridCol>
                <a:gridCol w="880028">
                  <a:extLst>
                    <a:ext uri="{9D8B030D-6E8A-4147-A177-3AD203B41FA5}">
                      <a16:colId xmlns:a16="http://schemas.microsoft.com/office/drawing/2014/main" val="3427191911"/>
                    </a:ext>
                  </a:extLst>
                </a:gridCol>
                <a:gridCol w="880028">
                  <a:extLst>
                    <a:ext uri="{9D8B030D-6E8A-4147-A177-3AD203B41FA5}">
                      <a16:colId xmlns:a16="http://schemas.microsoft.com/office/drawing/2014/main" val="2656655332"/>
                    </a:ext>
                  </a:extLst>
                </a:gridCol>
                <a:gridCol w="880028">
                  <a:extLst>
                    <a:ext uri="{9D8B030D-6E8A-4147-A177-3AD203B41FA5}">
                      <a16:colId xmlns:a16="http://schemas.microsoft.com/office/drawing/2014/main" val="4048707663"/>
                    </a:ext>
                  </a:extLst>
                </a:gridCol>
                <a:gridCol w="880028">
                  <a:extLst>
                    <a:ext uri="{9D8B030D-6E8A-4147-A177-3AD203B41FA5}">
                      <a16:colId xmlns:a16="http://schemas.microsoft.com/office/drawing/2014/main" val="820554293"/>
                    </a:ext>
                  </a:extLst>
                </a:gridCol>
                <a:gridCol w="880028">
                  <a:extLst>
                    <a:ext uri="{9D8B030D-6E8A-4147-A177-3AD203B41FA5}">
                      <a16:colId xmlns:a16="http://schemas.microsoft.com/office/drawing/2014/main" val="925140077"/>
                    </a:ext>
                  </a:extLst>
                </a:gridCol>
                <a:gridCol w="880028">
                  <a:extLst>
                    <a:ext uri="{9D8B030D-6E8A-4147-A177-3AD203B41FA5}">
                      <a16:colId xmlns:a16="http://schemas.microsoft.com/office/drawing/2014/main" val="952528961"/>
                    </a:ext>
                  </a:extLst>
                </a:gridCol>
              </a:tblGrid>
              <a:tr h="212174">
                <a:tc rowSpan="3">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施設運転保全</a:t>
                      </a:r>
                      <a:br>
                        <a:rPr lang="ja-JP" altLang="en-US" sz="900" b="1" i="0" u="none" strike="noStrike">
                          <a:solidFill>
                            <a:srgbClr val="000000"/>
                          </a:solidFill>
                          <a:effectLst/>
                          <a:latin typeface="Meiryo UI" panose="020B0604030504040204" pitchFamily="50" charset="-128"/>
                          <a:ea typeface="Meiryo UI" panose="020B0604030504040204" pitchFamily="50" charset="-128"/>
                        </a:rPr>
                      </a:br>
                      <a:r>
                        <a:rPr lang="ja-JP" altLang="en-US" sz="900" b="1" i="0" u="none" strike="noStrike">
                          <a:solidFill>
                            <a:srgbClr val="000000"/>
                          </a:solidFill>
                          <a:effectLst/>
                          <a:latin typeface="Meiryo UI" panose="020B0604030504040204" pitchFamily="50" charset="-128"/>
                          <a:ea typeface="Meiryo UI" panose="020B0604030504040204" pitchFamily="50" charset="-128"/>
                        </a:rPr>
                        <a:t>ユーザニーズ</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7">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運転・省エネ</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2">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保全</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extLst>
                  <a:ext uri="{0D108BD9-81ED-4DB2-BD59-A6C34878D82A}">
                    <a16:rowId xmlns:a16="http://schemas.microsoft.com/office/drawing/2014/main" val="1614764591"/>
                  </a:ext>
                </a:extLst>
              </a:tr>
              <a:tr h="227890">
                <a:tc vMerge="1">
                  <a:txBody>
                    <a:bodyPr/>
                    <a:lstStyle/>
                    <a:p>
                      <a:endParaRPr kumimoji="1" lang="ja-JP" altLang="en-US"/>
                    </a:p>
                  </a:txBody>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法・規制 遵守</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安定供給</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tc gridSpan="3">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省エネ</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省人</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保全費低減</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extLst>
                  <a:ext uri="{0D108BD9-81ED-4DB2-BD59-A6C34878D82A}">
                    <a16:rowId xmlns:a16="http://schemas.microsoft.com/office/drawing/2014/main" val="2610758877"/>
                  </a:ext>
                </a:extLst>
              </a:tr>
              <a:tr h="817260">
                <a:tc vMerge="1">
                  <a:txBody>
                    <a:bodyPr/>
                    <a:lstStyle/>
                    <a:p>
                      <a:endParaRPr kumimoji="1" lang="ja-JP" altLang="en-US"/>
                    </a:p>
                  </a:txBody>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法令・規制・</a:t>
                      </a:r>
                      <a:r>
                        <a:rPr lang="en-US" altLang="ja-JP" sz="900" b="1" i="0" u="none" strike="noStrike">
                          <a:solidFill>
                            <a:srgbClr val="000000"/>
                          </a:solidFill>
                          <a:effectLst/>
                          <a:latin typeface="Meiryo UI" panose="020B0604030504040204" pitchFamily="50" charset="-128"/>
                          <a:ea typeface="Meiryo UI" panose="020B0604030504040204" pitchFamily="50" charset="-128"/>
                        </a:rPr>
                        <a:t>ISO</a:t>
                      </a:r>
                      <a:br>
                        <a:rPr lang="en-US" altLang="ja-JP" sz="900" b="1" i="0" u="none" strike="noStrike">
                          <a:solidFill>
                            <a:srgbClr val="000000"/>
                          </a:solidFill>
                          <a:effectLst/>
                          <a:latin typeface="Meiryo UI" panose="020B0604030504040204" pitchFamily="50" charset="-128"/>
                          <a:ea typeface="Meiryo UI" panose="020B0604030504040204" pitchFamily="50" charset="-128"/>
                        </a:rPr>
                      </a:br>
                      <a:r>
                        <a:rPr lang="ja-JP" altLang="en-US" sz="900" b="1" i="0" u="none" strike="noStrike">
                          <a:solidFill>
                            <a:srgbClr val="000000"/>
                          </a:solidFill>
                          <a:effectLst/>
                          <a:latin typeface="Meiryo UI" panose="020B0604030504040204" pitchFamily="50" charset="-128"/>
                          <a:ea typeface="Meiryo UI" panose="020B0604030504040204" pitchFamily="50" charset="-128"/>
                        </a:rPr>
                        <a:t>遵守強化</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ja-JP" altLang="en-US" sz="900" b="1" i="0" u="none" strike="noStrike" dirty="0">
                          <a:solidFill>
                            <a:srgbClr val="000000"/>
                          </a:solidFill>
                          <a:effectLst/>
                          <a:latin typeface="Meiryo UI" panose="020B0604030504040204" pitchFamily="50" charset="-128"/>
                          <a:ea typeface="Meiryo UI" panose="020B0604030504040204" pitchFamily="50" charset="-128"/>
                        </a:rPr>
                        <a:t>設備状態</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1" i="0" u="none" strike="noStrike">
                          <a:solidFill>
                            <a:srgbClr val="000000"/>
                          </a:solidFill>
                          <a:effectLst/>
                          <a:latin typeface="Meiryo UI" panose="020B0604030504040204" pitchFamily="50" charset="-128"/>
                          <a:ea typeface="Meiryo UI" panose="020B0604030504040204" pitchFamily="50" charset="-128"/>
                        </a:rPr>
                        <a:t>供給信頼性</a:t>
                      </a:r>
                      <a:br>
                        <a:rPr lang="zh-TW" altLang="en-US" sz="900" b="1" i="0" u="none" strike="noStrike">
                          <a:solidFill>
                            <a:srgbClr val="000000"/>
                          </a:solidFill>
                          <a:effectLst/>
                          <a:latin typeface="Meiryo UI" panose="020B0604030504040204" pitchFamily="50" charset="-128"/>
                          <a:ea typeface="Meiryo UI" panose="020B0604030504040204" pitchFamily="50" charset="-128"/>
                        </a:rPr>
                      </a:br>
                      <a:r>
                        <a:rPr lang="zh-TW" altLang="en-US" sz="900" b="1" i="0" u="none" strike="noStrike">
                          <a:solidFill>
                            <a:srgbClr val="000000"/>
                          </a:solidFill>
                          <a:effectLst/>
                          <a:latin typeface="Meiryo UI" panose="020B0604030504040204" pitchFamily="50" charset="-128"/>
                          <a:ea typeface="Meiryo UI" panose="020B0604030504040204" pitchFamily="50" charset="-128"/>
                        </a:rPr>
                        <a:t>向上</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エネルギー計測管理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1" i="0" u="none" strike="noStrike">
                          <a:solidFill>
                            <a:srgbClr val="000000"/>
                          </a:solidFill>
                          <a:effectLst/>
                          <a:latin typeface="Meiryo UI" panose="020B0604030504040204" pitchFamily="50" charset="-128"/>
                          <a:ea typeface="Meiryo UI" panose="020B0604030504040204" pitchFamily="50" charset="-128"/>
                        </a:rPr>
                        <a:t>供給効率</a:t>
                      </a:r>
                      <a:br>
                        <a:rPr lang="zh-TW" altLang="en-US" sz="900" b="1" i="0" u="none" strike="noStrike">
                          <a:solidFill>
                            <a:srgbClr val="000000"/>
                          </a:solidFill>
                          <a:effectLst/>
                          <a:latin typeface="Meiryo UI" panose="020B0604030504040204" pitchFamily="50" charset="-128"/>
                          <a:ea typeface="Meiryo UI" panose="020B0604030504040204" pitchFamily="50" charset="-128"/>
                        </a:rPr>
                      </a:br>
                      <a:r>
                        <a:rPr lang="zh-TW" altLang="en-US" sz="900" b="1" i="0" u="none" strike="noStrike">
                          <a:solidFill>
                            <a:srgbClr val="000000"/>
                          </a:solidFill>
                          <a:effectLst/>
                          <a:latin typeface="Meiryo UI" panose="020B0604030504040204" pitchFamily="50" charset="-128"/>
                          <a:ea typeface="Meiryo UI" panose="020B0604030504040204" pitchFamily="50" charset="-128"/>
                        </a:rPr>
                        <a:t>管理強化</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Meiryo UI" panose="020B0604030504040204" pitchFamily="50" charset="-128"/>
                          <a:ea typeface="Meiryo UI" panose="020B0604030504040204" pitchFamily="50" charset="-128"/>
                        </a:rPr>
                        <a:t>EBM</a:t>
                      </a:r>
                      <a:r>
                        <a:rPr lang="ja-JP" altLang="en-US" sz="900" b="1" i="0" u="none" strike="noStrike">
                          <a:solidFill>
                            <a:srgbClr val="000000"/>
                          </a:solidFill>
                          <a:effectLst/>
                          <a:latin typeface="Meiryo UI" panose="020B0604030504040204" pitchFamily="50" charset="-128"/>
                          <a:ea typeface="Meiryo UI" panose="020B0604030504040204" pitchFamily="50" charset="-128"/>
                        </a:rPr>
                        <a:t>化</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1" i="0" u="none" strike="noStrike">
                          <a:solidFill>
                            <a:srgbClr val="000000"/>
                          </a:solidFill>
                          <a:effectLst/>
                          <a:latin typeface="Meiryo UI" panose="020B0604030504040204" pitchFamily="50" charset="-128"/>
                          <a:ea typeface="Meiryo UI" panose="020B0604030504040204" pitchFamily="50" charset="-128"/>
                        </a:rPr>
                        <a:t>運転工数</a:t>
                      </a:r>
                      <a:br>
                        <a:rPr lang="zh-TW" altLang="en-US" sz="900" b="1" i="0" u="none" strike="noStrike">
                          <a:solidFill>
                            <a:srgbClr val="000000"/>
                          </a:solidFill>
                          <a:effectLst/>
                          <a:latin typeface="Meiryo UI" panose="020B0604030504040204" pitchFamily="50" charset="-128"/>
                          <a:ea typeface="Meiryo UI" panose="020B0604030504040204" pitchFamily="50" charset="-128"/>
                        </a:rPr>
                      </a:br>
                      <a:r>
                        <a:rPr lang="zh-TW" altLang="en-US" sz="900" b="1" i="0" u="none" strike="noStrike">
                          <a:solidFill>
                            <a:srgbClr val="000000"/>
                          </a:solidFill>
                          <a:effectLst/>
                          <a:latin typeface="Meiryo UI" panose="020B0604030504040204" pitchFamily="50" charset="-128"/>
                          <a:ea typeface="Meiryo UI" panose="020B0604030504040204" pitchFamily="50" charset="-128"/>
                        </a:rPr>
                        <a:t>削減</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保全費管理</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Meiryo UI" panose="020B0604030504040204" pitchFamily="50" charset="-128"/>
                          <a:ea typeface="Meiryo UI" panose="020B0604030504040204" pitchFamily="50" charset="-128"/>
                        </a:rPr>
                        <a:t>CBM</a:t>
                      </a:r>
                      <a:r>
                        <a:rPr lang="ja-JP" altLang="en-US" sz="900" b="1" i="0" u="none" strike="noStrike">
                          <a:solidFill>
                            <a:srgbClr val="000000"/>
                          </a:solidFill>
                          <a:effectLst/>
                          <a:latin typeface="Meiryo UI" panose="020B0604030504040204" pitchFamily="50" charset="-128"/>
                          <a:ea typeface="Meiryo UI" panose="020B0604030504040204" pitchFamily="50" charset="-128"/>
                        </a:rPr>
                        <a:t>化</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593968586"/>
                  </a:ext>
                </a:extLst>
              </a:tr>
              <a:tr h="510786">
                <a:tc>
                  <a:txBody>
                    <a:bodyPr/>
                    <a:lstStyle/>
                    <a:p>
                      <a:pPr algn="ctr" fontAlgn="ctr"/>
                      <a:r>
                        <a:rPr lang="en-US" sz="900" b="1" i="0" u="none" strike="noStrike">
                          <a:solidFill>
                            <a:srgbClr val="000000"/>
                          </a:solidFill>
                          <a:effectLst/>
                          <a:latin typeface="Meiryo UI" panose="020B0604030504040204" pitchFamily="50" charset="-128"/>
                          <a:ea typeface="Meiryo UI" panose="020B0604030504040204" pitchFamily="50" charset="-128"/>
                        </a:rPr>
                        <a:t>PF</a:t>
                      </a:r>
                      <a:r>
                        <a:rPr lang="ja-JP" altLang="en-US" sz="900" b="1" i="0" u="none" strike="noStrike">
                          <a:solidFill>
                            <a:srgbClr val="000000"/>
                          </a:solidFill>
                          <a:effectLst/>
                          <a:latin typeface="Meiryo UI" panose="020B0604030504040204" pitchFamily="50" charset="-128"/>
                          <a:ea typeface="Meiryo UI" panose="020B0604030504040204" pitchFamily="50" charset="-128"/>
                        </a:rPr>
                        <a:t>アイテム</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DECS_50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DECS_200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EMS_50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EMS_200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EMS_200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en-US" sz="900" b="0" i="0" u="none" strike="noStrike">
                          <a:solidFill>
                            <a:srgbClr val="000000"/>
                          </a:solidFill>
                          <a:effectLst/>
                          <a:latin typeface="Meiryo UI" panose="020B0604030504040204" pitchFamily="50" charset="-128"/>
                          <a:ea typeface="Meiryo UI" panose="020B0604030504040204" pitchFamily="50" charset="-128"/>
                        </a:rPr>
                        <a:t>EBM</a:t>
                      </a: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アドオン</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TW" sz="900" b="0" i="0" u="none" strike="noStrike" dirty="0">
                          <a:solidFill>
                            <a:srgbClr val="000000"/>
                          </a:solidFill>
                          <a:effectLst/>
                          <a:latin typeface="Meiryo UI" panose="020B0604030504040204" pitchFamily="50" charset="-128"/>
                          <a:ea typeface="Meiryo UI" panose="020B0604030504040204" pitchFamily="50" charset="-128"/>
                        </a:rPr>
                        <a:t>DECS_200</a:t>
                      </a:r>
                      <a:r>
                        <a:rPr lang="zh-TW" altLang="en-US" sz="900" b="0" i="0" u="none" strike="noStrike" dirty="0">
                          <a:solidFill>
                            <a:srgbClr val="000000"/>
                          </a:solidFill>
                          <a:effectLst/>
                          <a:latin typeface="Meiryo UI" panose="020B0604030504040204" pitchFamily="50" charset="-128"/>
                          <a:ea typeface="Meiryo UI" panose="020B0604030504040204" pitchFamily="50" charset="-128"/>
                        </a:rPr>
                        <a:t>点</a:t>
                      </a:r>
                      <a:br>
                        <a:rPr lang="zh-TW" altLang="en-US" sz="900" b="0" i="0" u="none" strike="noStrike" dirty="0">
                          <a:solidFill>
                            <a:srgbClr val="000000"/>
                          </a:solidFill>
                          <a:effectLst/>
                          <a:latin typeface="Meiryo UI" panose="020B0604030504040204" pitchFamily="50" charset="-128"/>
                          <a:ea typeface="Meiryo UI" panose="020B0604030504040204" pitchFamily="50" charset="-128"/>
                        </a:rPr>
                      </a:br>
                      <a:r>
                        <a:rPr lang="zh-TW" altLang="en-US" sz="900" b="0" i="0" u="none" strike="noStrike" dirty="0">
                          <a:solidFill>
                            <a:srgbClr val="000000"/>
                          </a:solidFill>
                          <a:effectLst/>
                          <a:latin typeface="Meiryo UI" panose="020B0604030504040204" pitchFamily="50" charset="-128"/>
                          <a:ea typeface="Meiryo UI" panose="020B0604030504040204" pitchFamily="50" charset="-128"/>
                        </a:rPr>
                        <a:t>*別途ﾄｰﾀﾙ</a:t>
                      </a:r>
                      <a:r>
                        <a:rPr lang="zh-TW" altLang="en-US" sz="900" b="0" i="0" u="none" strike="noStrike" dirty="0" smtClean="0">
                          <a:solidFill>
                            <a:srgbClr val="000000"/>
                          </a:solidFill>
                          <a:effectLst/>
                          <a:latin typeface="Meiryo UI" panose="020B0604030504040204" pitchFamily="50" charset="-128"/>
                          <a:ea typeface="Meiryo UI" panose="020B0604030504040204" pitchFamily="50" charset="-128"/>
                        </a:rPr>
                        <a:t>監視</a:t>
                      </a:r>
                      <a:endParaRPr lang="en-US" altLang="zh-TW"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zh-TW" altLang="en-US" sz="900" b="0" i="0" u="none" strike="noStrike" dirty="0" smtClean="0">
                          <a:solidFill>
                            <a:srgbClr val="000000"/>
                          </a:solidFill>
                          <a:effectLst/>
                          <a:latin typeface="Meiryo UI" panose="020B0604030504040204" pitchFamily="50" charset="-128"/>
                          <a:ea typeface="Meiryo UI" panose="020B0604030504040204" pitchFamily="50" charset="-128"/>
                        </a:rPr>
                        <a:t>ｻｰﾋﾞｽ</a:t>
                      </a:r>
                      <a:endParaRPr lang="zh-TW"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PLANET</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PLANET</a:t>
                      </a:r>
                      <a:br>
                        <a:rPr lang="en-US" sz="900" b="0" i="0" u="none" strike="noStrike">
                          <a:solidFill>
                            <a:srgbClr val="000000"/>
                          </a:solidFill>
                          <a:effectLst/>
                          <a:latin typeface="Meiryo UI" panose="020B0604030504040204" pitchFamily="50" charset="-128"/>
                          <a:ea typeface="Meiryo UI" panose="020B0604030504040204" pitchFamily="50" charset="-128"/>
                        </a:rPr>
                      </a:br>
                      <a:r>
                        <a:rPr lang="en-US" sz="900" b="0" i="0" u="none" strike="noStrike">
                          <a:solidFill>
                            <a:srgbClr val="000000"/>
                          </a:solidFill>
                          <a:effectLst/>
                          <a:latin typeface="Meiryo UI" panose="020B0604030504040204" pitchFamily="50" charset="-128"/>
                          <a:ea typeface="Meiryo UI" panose="020B0604030504040204" pitchFamily="50" charset="-128"/>
                        </a:rPr>
                        <a:t>DECS_200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9703222"/>
                  </a:ext>
                </a:extLst>
              </a:tr>
              <a:tr h="509091">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連携サービス</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異常・逸脱監視</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異常・逸脱監視</a:t>
                      </a:r>
                      <a:br>
                        <a:rPr lang="ja-JP" altLang="en-US" sz="9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定期保全</a:t>
                      </a: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アドバイス</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省エネ改善</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高効率運用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省エネ保全管理</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トータル監視・管理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トータル保全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管理支援</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最適保全管理</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1835309"/>
                  </a:ext>
                </a:extLst>
              </a:tr>
              <a:tr h="345764">
                <a:tc rowSpan="11">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導入する機能</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0" i="0" u="none" strike="noStrike" dirty="0">
                          <a:solidFill>
                            <a:srgbClr val="000000"/>
                          </a:solidFill>
                          <a:effectLst/>
                          <a:latin typeface="Meiryo UI" panose="020B0604030504040204" pitchFamily="50" charset="-128"/>
                          <a:ea typeface="Meiryo UI" panose="020B0604030504040204" pitchFamily="50" charset="-128"/>
                        </a:rPr>
                        <a:t>排水水質</a:t>
                      </a:r>
                      <a:r>
                        <a:rPr lang="zh-TW" altLang="en-US" sz="900" b="0" i="0" u="none" strike="noStrike" dirty="0" smtClean="0">
                          <a:solidFill>
                            <a:srgbClr val="000000"/>
                          </a:solidFill>
                          <a:effectLst/>
                          <a:latin typeface="Meiryo UI" panose="020B0604030504040204" pitchFamily="50" charset="-128"/>
                          <a:ea typeface="Meiryo UI" panose="020B0604030504040204" pitchFamily="50" charset="-128"/>
                        </a:rPr>
                        <a:t>基準</a:t>
                      </a:r>
                      <a:endParaRPr lang="en-US" altLang="zh-TW"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zh-TW"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zh-TW"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使用量管理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使用量管理</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使用量管理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予算管理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4089391663"/>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省エネ法管理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契約管理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契約管理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048519"/>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他</a:t>
                      </a:r>
                      <a:r>
                        <a:rPr lang="en-US" altLang="ja-JP" sz="900" b="0" i="0" u="none" strike="noStrike">
                          <a:solidFill>
                            <a:srgbClr val="000000"/>
                          </a:solidFill>
                          <a:effectLst/>
                          <a:latin typeface="Meiryo UI" panose="020B0604030504040204" pitchFamily="50" charset="-128"/>
                          <a:ea typeface="Meiryo UI" panose="020B0604030504040204" pitchFamily="50" charset="-128"/>
                        </a:rPr>
                        <a:t>) </a:t>
                      </a:r>
                      <a:r>
                        <a:rPr lang="ja-JP" altLang="en-US" sz="900" b="0" i="0" u="none" strike="noStrike">
                          <a:solidFill>
                            <a:srgbClr val="000000"/>
                          </a:solidFill>
                          <a:effectLst/>
                          <a:latin typeface="Meiryo UI" panose="020B0604030504040204" pitchFamily="50" charset="-128"/>
                          <a:ea typeface="Meiryo UI" panose="020B0604030504040204" pitchFamily="50" charset="-128"/>
                        </a:rPr>
                        <a:t>関連基準</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a:t>
                      </a: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a:t>
                      </a: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設備故障</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履歴管理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a:t>
                      </a: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2946973808"/>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需要予測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最適化</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en-US" altLang="ja-JP" sz="900" b="0" i="0" u="none" strike="noStrike">
                          <a:solidFill>
                            <a:srgbClr val="000000"/>
                          </a:solidFill>
                          <a:effectLst/>
                          <a:latin typeface="Meiryo UI" panose="020B0604030504040204" pitchFamily="50" charset="-128"/>
                          <a:ea typeface="Meiryo UI" panose="020B0604030504040204" pitchFamily="50" charset="-128"/>
                        </a:rPr>
                        <a:t>(</a:t>
                      </a:r>
                      <a:r>
                        <a:rPr lang="ja-JP" altLang="en-US" sz="900" b="0" i="0" u="none" strike="noStrike">
                          <a:solidFill>
                            <a:srgbClr val="000000"/>
                          </a:solidFill>
                          <a:effectLst/>
                          <a:latin typeface="Meiryo UI" panose="020B0604030504040204" pitchFamily="50" charset="-128"/>
                          <a:ea typeface="Meiryo UI" panose="020B0604030504040204" pitchFamily="50" charset="-128"/>
                        </a:rPr>
                        <a:t>台数制御等</a:t>
                      </a:r>
                      <a:r>
                        <a:rPr lang="en-US" altLang="ja-JP" sz="900" b="0" i="0" u="none" strike="noStrike">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a:t>
                      </a: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部品</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予算管理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786342502"/>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周期管理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項目管理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948417575"/>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故障予測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周期管理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設備故障</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履歴管理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3944305107"/>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寿命予測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図面管理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部品</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3792365275"/>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項目管理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342648879"/>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周期管理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966930929"/>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図面管理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1224768270"/>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故障予測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3DB"/>
                    </a:solidFill>
                  </a:tcPr>
                </a:tc>
                <a:extLst>
                  <a:ext uri="{0D108BD9-81ED-4DB2-BD59-A6C34878D82A}">
                    <a16:rowId xmlns:a16="http://schemas.microsoft.com/office/drawing/2014/main" val="1040401539"/>
                  </a:ext>
                </a:extLst>
              </a:tr>
            </a:tbl>
          </a:graphicData>
        </a:graphic>
      </p:graphicFrame>
      <p:sp>
        <p:nvSpPr>
          <p:cNvPr id="5" name="正方形/長方形 4"/>
          <p:cNvSpPr/>
          <p:nvPr/>
        </p:nvSpPr>
        <p:spPr>
          <a:xfrm>
            <a:off x="179512" y="119807"/>
            <a:ext cx="7560840" cy="400110"/>
          </a:xfrm>
          <a:prstGeom prst="rect">
            <a:avLst/>
          </a:prstGeom>
        </p:spPr>
        <p:txBody>
          <a:bodyPr wrap="square">
            <a:spAutoFit/>
          </a:bodyPr>
          <a:lstStyle/>
          <a:p>
            <a:pPr fontAlgn="base">
              <a:spcBef>
                <a:spcPct val="0"/>
              </a:spcBef>
              <a:spcAft>
                <a:spcPct val="0"/>
              </a:spcAft>
            </a:pPr>
            <a:r>
              <a:rPr lang="ja-JP" altLang="en-US" sz="2000" b="1" dirty="0">
                <a:solidFill>
                  <a:prstClr val="black"/>
                </a:solidFill>
                <a:latin typeface="Meiryo UI" panose="020B0604030504040204" pitchFamily="50" charset="-128"/>
                <a:ea typeface="Meiryo UI" panose="020B0604030504040204" pitchFamily="50" charset="-128"/>
              </a:rPr>
              <a:t>施設 運転保全分野のプラットフォームと連携して提供するサービス</a:t>
            </a:r>
            <a:r>
              <a:rPr lang="en-US" altLang="ja-JP" sz="2000" b="1" dirty="0">
                <a:solidFill>
                  <a:prstClr val="black"/>
                </a:solidFill>
                <a:latin typeface="Meiryo UI" panose="020B0604030504040204" pitchFamily="50" charset="-128"/>
                <a:ea typeface="Meiryo UI" panose="020B0604030504040204" pitchFamily="50" charset="-128"/>
              </a:rPr>
              <a:t>(</a:t>
            </a:r>
            <a:r>
              <a:rPr lang="ja-JP" altLang="en-US" sz="2000" b="1" dirty="0">
                <a:solidFill>
                  <a:prstClr val="black"/>
                </a:solidFill>
                <a:latin typeface="Meiryo UI" panose="020B0604030504040204" pitchFamily="50" charset="-128"/>
                <a:ea typeface="Meiryo UI" panose="020B0604030504040204" pitchFamily="50" charset="-128"/>
              </a:rPr>
              <a:t>案</a:t>
            </a:r>
            <a:r>
              <a:rPr lang="en-US" altLang="ja-JP" sz="2000" b="1" dirty="0">
                <a:solidFill>
                  <a:prstClr val="black"/>
                </a:solidFill>
                <a:latin typeface="Meiryo UI" panose="020B0604030504040204" pitchFamily="50" charset="-128"/>
                <a:ea typeface="Meiryo UI" panose="020B0604030504040204" pitchFamily="50" charset="-128"/>
              </a:rPr>
              <a:t>)</a:t>
            </a:r>
            <a:endParaRPr lang="ja-JP" altLang="en-US" sz="2000" b="1"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775097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図 187">
            <a:extLst>
              <a:ext uri="{FF2B5EF4-FFF2-40B4-BE49-F238E27FC236}">
                <a16:creationId xmlns:a16="http://schemas.microsoft.com/office/drawing/2014/main" id="{3CEC8BB7-E61E-4906-A26C-4F4EA84B5A22}"/>
              </a:ext>
            </a:extLst>
          </p:cNvPr>
          <p:cNvPicPr>
            <a:picLocks noChangeAspect="1"/>
          </p:cNvPicPr>
          <p:nvPr/>
        </p:nvPicPr>
        <p:blipFill>
          <a:blip r:embed="rId3"/>
          <a:stretch>
            <a:fillRect/>
          </a:stretch>
        </p:blipFill>
        <p:spPr>
          <a:xfrm>
            <a:off x="1597384" y="3209486"/>
            <a:ext cx="479244" cy="494220"/>
          </a:xfrm>
          <a:prstGeom prst="rect">
            <a:avLst/>
          </a:prstGeom>
        </p:spPr>
      </p:pic>
      <p:sp>
        <p:nvSpPr>
          <p:cNvPr id="17" name="タイトル 1">
            <a:extLst>
              <a:ext uri="{FF2B5EF4-FFF2-40B4-BE49-F238E27FC236}">
                <a16:creationId xmlns:a16="http://schemas.microsoft.com/office/drawing/2014/main" id="{2214AE45-1A26-4998-9CED-5967BE63B255}"/>
              </a:ext>
            </a:extLst>
          </p:cNvPr>
          <p:cNvSpPr>
            <a:spLocks noGrp="1"/>
          </p:cNvSpPr>
          <p:nvPr>
            <p:ph type="title"/>
          </p:nvPr>
        </p:nvSpPr>
        <p:spPr>
          <a:xfrm>
            <a:off x="28704" y="32861"/>
            <a:ext cx="7260459" cy="370964"/>
          </a:xfrm>
        </p:spPr>
        <p:txBody>
          <a:bodyPr>
            <a:noAutofit/>
          </a:bodyPr>
          <a:lstStyle/>
          <a:p>
            <a:r>
              <a:rPr lang="ja-JP" altLang="en-US" sz="24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400" b="1" dirty="0">
                <a:latin typeface="Meiryo UI" panose="020B0604030504040204" pitchFamily="50" charset="-128"/>
                <a:ea typeface="Meiryo UI" panose="020B0604030504040204" pitchFamily="50" charset="-128"/>
                <a:cs typeface="Meiryo UI" panose="020B0604030504040204" pitchFamily="50" charset="-128"/>
              </a:rPr>
              <a:t>FSPF</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F</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acility </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S</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olution </a:t>
            </a:r>
            <a:r>
              <a:rPr lang="en-US" altLang="ja-JP" sz="1800" b="1" u="sng" dirty="0" err="1">
                <a:latin typeface="Meiryo UI" panose="020B0604030504040204" pitchFamily="50" charset="-128"/>
                <a:ea typeface="Meiryo UI" panose="020B0604030504040204" pitchFamily="50" charset="-128"/>
                <a:cs typeface="Meiryo UI" panose="020B0604030504040204" pitchFamily="50" charset="-128"/>
              </a:rPr>
              <a:t>P</a:t>
            </a:r>
            <a:r>
              <a:rPr lang="en-US" altLang="ja-JP" sz="1800" b="1" dirty="0" err="1">
                <a:latin typeface="Meiryo UI" panose="020B0604030504040204" pitchFamily="50" charset="-128"/>
                <a:ea typeface="Meiryo UI" panose="020B0604030504040204" pitchFamily="50" charset="-128"/>
                <a:cs typeface="Meiryo UI" panose="020B0604030504040204" pitchFamily="50" charset="-128"/>
              </a:rPr>
              <a:t>lat</a:t>
            </a:r>
            <a:r>
              <a:rPr lang="en-US" altLang="ja-JP" sz="1800" b="1" u="sng" dirty="0" err="1">
                <a:latin typeface="Meiryo UI" panose="020B0604030504040204" pitchFamily="50" charset="-128"/>
                <a:ea typeface="Meiryo UI" panose="020B0604030504040204" pitchFamily="50" charset="-128"/>
                <a:cs typeface="Meiryo UI" panose="020B0604030504040204" pitchFamily="50" charset="-128"/>
              </a:rPr>
              <a:t>F</a:t>
            </a:r>
            <a:r>
              <a:rPr lang="en-US" altLang="ja-JP" sz="1800" b="1" dirty="0" err="1">
                <a:latin typeface="Meiryo UI" panose="020B0604030504040204" pitchFamily="50" charset="-128"/>
                <a:ea typeface="Meiryo UI" panose="020B0604030504040204" pitchFamily="50" charset="-128"/>
                <a:cs typeface="Meiryo UI" panose="020B0604030504040204" pitchFamily="50" charset="-128"/>
              </a:rPr>
              <a:t>orm</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b="1" dirty="0">
                <a:latin typeface="Meiryo UI" panose="020B0604030504040204" pitchFamily="50" charset="-128"/>
                <a:ea typeface="Meiryo UI" panose="020B0604030504040204" pitchFamily="50" charset="-128"/>
                <a:cs typeface="Meiryo UI" panose="020B0604030504040204" pitchFamily="50" charset="-128"/>
              </a:rPr>
              <a:t>　　 </a:t>
            </a:r>
            <a:r>
              <a:rPr lang="ja-JP" altLang="en-US" sz="2400" b="1" dirty="0">
                <a:latin typeface="Meiryo UI" panose="020B0604030504040204" pitchFamily="50" charset="-128"/>
                <a:ea typeface="Meiryo UI" panose="020B0604030504040204" pitchFamily="50" charset="-128"/>
                <a:cs typeface="Meiryo UI" panose="020B0604030504040204" pitchFamily="50" charset="-128"/>
              </a:rPr>
              <a:t>の具現化</a:t>
            </a:r>
          </a:p>
        </p:txBody>
      </p:sp>
      <p:sp>
        <p:nvSpPr>
          <p:cNvPr id="26" name="Rectangle 11"/>
          <p:cNvSpPr>
            <a:spLocks noChangeArrowheads="1"/>
          </p:cNvSpPr>
          <p:nvPr/>
        </p:nvSpPr>
        <p:spPr bwMode="auto">
          <a:xfrm>
            <a:off x="114915" y="407839"/>
            <a:ext cx="4279040"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目的</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10</a:t>
            </a: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年先の施設業務の情報活用の姿の先取り</a:t>
            </a:r>
            <a:endPar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a:t>
            </a: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シェアードサービスに向けた</a:t>
            </a:r>
            <a:r>
              <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PF</a:t>
            </a: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試行</a:t>
            </a:r>
          </a:p>
        </p:txBody>
      </p:sp>
      <p:sp>
        <p:nvSpPr>
          <p:cNvPr id="6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547142" y="407839"/>
            <a:ext cx="41277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システム開発</a:t>
            </a:r>
            <a:endPar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567712" y="2088748"/>
            <a:ext cx="15346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DNG24</a:t>
            </a:r>
            <a:r>
              <a:rPr lang="ja-JP" altLang="en-US"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a:t>
            </a:r>
            <a:r>
              <a:rPr lang="ja-JP" altLang="en-US"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構外施設</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角丸四角形 4"/>
          <p:cNvSpPr/>
          <p:nvPr/>
        </p:nvSpPr>
        <p:spPr>
          <a:xfrm>
            <a:off x="387497" y="1877298"/>
            <a:ext cx="1755131"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91"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73008" y="1640786"/>
            <a:ext cx="717066" cy="352831"/>
          </a:xfrm>
          <a:prstGeom prst="roundRect">
            <a:avLst/>
          </a:prstGeom>
          <a:solidFill>
            <a:schemeClr val="bg1">
              <a:lumMod val="65000"/>
            </a:schemeClr>
          </a:solidFill>
          <a:ln>
            <a:noFill/>
          </a:ln>
          <a:effectLst/>
          <a:ex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①誰に</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612242" y="1994150"/>
            <a:ext cx="153463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安定供給</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保全費低減</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省人・省エネ</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AutoShape 2" descr="スマートフォンのアイコン素材 | アイコン素材ダウンロードサイト ..."/>
          <p:cNvSpPr>
            <a:spLocks noChangeAspect="1" noChangeArrowheads="1"/>
          </p:cNvSpPr>
          <p:nvPr/>
        </p:nvSpPr>
        <p:spPr bwMode="auto">
          <a:xfrm>
            <a:off x="155575" y="-1412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ja-JP" altLang="en-US" sz="2000">
              <a:solidFill>
                <a:prstClr val="black"/>
              </a:solidFill>
              <a:latin typeface="Times New Roman" pitchFamily="18" charset="0"/>
              <a:ea typeface="ＭＳ Ｐゴシック" pitchFamily="50" charset="-128"/>
            </a:endParaRPr>
          </a:p>
        </p:txBody>
      </p:sp>
      <p:sp>
        <p:nvSpPr>
          <p:cNvPr id="10" name="動作設定ボタン: 進む/次へ 9">
            <a:hlinkClick r:id="rId4" action="ppaction://hlinksldjump" highlightClick="1"/>
          </p:cNvPr>
          <p:cNvSpPr/>
          <p:nvPr/>
        </p:nvSpPr>
        <p:spPr>
          <a:xfrm>
            <a:off x="4499993" y="108277"/>
            <a:ext cx="267913" cy="2168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grpSp>
        <p:nvGrpSpPr>
          <p:cNvPr id="8" name="グループ化 7"/>
          <p:cNvGrpSpPr/>
          <p:nvPr/>
        </p:nvGrpSpPr>
        <p:grpSpPr>
          <a:xfrm>
            <a:off x="4932973" y="745058"/>
            <a:ext cx="3823277" cy="1193352"/>
            <a:chOff x="453159" y="1715090"/>
            <a:chExt cx="2976306" cy="1193352"/>
          </a:xfrm>
        </p:grpSpPr>
        <p:sp>
          <p:nvSpPr>
            <p:cNvPr id="160"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6897" y="1812969"/>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A</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9"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6897" y="2015792"/>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B</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0"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6897" y="2224822"/>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C</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1"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3159" y="2427135"/>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D</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2" name="Rectangle 11">
              <a:extLst>
                <a:ext uri="{FF2B5EF4-FFF2-40B4-BE49-F238E27FC236}">
                  <a16:creationId xmlns:a16="http://schemas.microsoft.com/office/drawing/2014/main" id="{A3860ADB-48FA-4F7E-AC78-9CDB7C40079D}"/>
                </a:ext>
              </a:extLst>
            </p:cNvPr>
            <p:cNvSpPr>
              <a:spLocks noChangeArrowheads="1"/>
            </p:cNvSpPr>
            <p:nvPr/>
          </p:nvSpPr>
          <p:spPr bwMode="auto">
            <a:xfrm>
              <a:off x="643525" y="2643084"/>
              <a:ext cx="766302" cy="265358"/>
            </a:xfrm>
            <a:prstGeom prst="rect">
              <a:avLst/>
            </a:prstGeom>
            <a:noFill/>
            <a:ln w="12700">
              <a:noFill/>
            </a:ln>
            <a:effectLst/>
          </p:spPr>
          <p:txBody>
            <a:bodyPr wrap="square" lIns="0" tIns="36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24</a:t>
              </a: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7" name="グループ化 6"/>
            <p:cNvGrpSpPr/>
            <p:nvPr/>
          </p:nvGrpSpPr>
          <p:grpSpPr>
            <a:xfrm>
              <a:off x="1558010" y="1728891"/>
              <a:ext cx="692113" cy="997205"/>
              <a:chOff x="1948957" y="1678670"/>
              <a:chExt cx="692113" cy="997205"/>
            </a:xfrm>
          </p:grpSpPr>
          <p:sp>
            <p:nvSpPr>
              <p:cNvPr id="216"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121667" y="1678670"/>
                <a:ext cx="519403" cy="997205"/>
              </a:xfrm>
              <a:prstGeom prst="rect">
                <a:avLst/>
              </a:prstGeom>
              <a:solidFill>
                <a:schemeClr val="bg1"/>
              </a:solidFill>
              <a:ln w="19050">
                <a:solidFill>
                  <a:srgbClr val="CC0000"/>
                </a:solidFill>
              </a:ln>
              <a:effectLst>
                <a:outerShdw blurRad="50800" dist="38100" dir="2700000" algn="tl" rotWithShape="0">
                  <a:prstClr val="black">
                    <a:alpha val="40000"/>
                  </a:prstClr>
                </a:outerShdw>
              </a:effectLst>
            </p:spPr>
            <p:txBody>
              <a:bodyPr vert="eaVert" wrap="square" lIns="0" tIns="36000" rIns="16200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400" b="1" dirty="0">
                    <a:solidFill>
                      <a:srgbClr val="CC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ＦＳＰＦ</a:t>
                </a:r>
                <a:endParaRPr lang="en-US" altLang="ja-JP" sz="1400" b="1" dirty="0">
                  <a:solidFill>
                    <a:srgbClr val="CC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30"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50059" y="1947309"/>
                <a:ext cx="470837" cy="205983"/>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省人</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4"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48957" y="2176200"/>
                <a:ext cx="470837" cy="256881"/>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保全費低減</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5"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48957" y="2447925"/>
                <a:ext cx="470837" cy="193030"/>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省エネ</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4"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48957" y="1729139"/>
                <a:ext cx="470837" cy="205983"/>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安定供給</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1" name="カギ線コネクタ 10"/>
            <p:cNvCxnSpPr>
              <a:stCxn id="160" idx="3"/>
              <a:endCxn id="224" idx="1"/>
            </p:cNvCxnSpPr>
            <p:nvPr/>
          </p:nvCxnSpPr>
          <p:spPr>
            <a:xfrm flipV="1">
              <a:off x="1186763" y="1882352"/>
              <a:ext cx="371247" cy="20650"/>
            </a:xfrm>
            <a:prstGeom prst="bentConnector3">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カギ線コネクタ 226"/>
            <p:cNvCxnSpPr>
              <a:stCxn id="221" idx="3"/>
              <a:endCxn id="135" idx="1"/>
            </p:cNvCxnSpPr>
            <p:nvPr/>
          </p:nvCxnSpPr>
          <p:spPr>
            <a:xfrm>
              <a:off x="1183025" y="2517168"/>
              <a:ext cx="374985" cy="77493"/>
            </a:xfrm>
            <a:prstGeom prst="bentConnector3">
              <a:avLst>
                <a:gd name="adj1" fmla="val 50000"/>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カギ線コネクタ 227"/>
            <p:cNvCxnSpPr>
              <a:stCxn id="220" idx="3"/>
              <a:endCxn id="130" idx="1"/>
            </p:cNvCxnSpPr>
            <p:nvPr/>
          </p:nvCxnSpPr>
          <p:spPr>
            <a:xfrm flipV="1">
              <a:off x="1186763" y="2100522"/>
              <a:ext cx="372349" cy="214333"/>
            </a:xfrm>
            <a:prstGeom prst="bentConnector3">
              <a:avLst>
                <a:gd name="adj1" fmla="val 50000"/>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カギ線コネクタ 228"/>
            <p:cNvCxnSpPr>
              <a:stCxn id="219" idx="3"/>
              <a:endCxn id="134" idx="1"/>
            </p:cNvCxnSpPr>
            <p:nvPr/>
          </p:nvCxnSpPr>
          <p:spPr>
            <a:xfrm>
              <a:off x="1186763" y="2105825"/>
              <a:ext cx="371247" cy="249037"/>
            </a:xfrm>
            <a:prstGeom prst="bentConnector3">
              <a:avLst>
                <a:gd name="adj1" fmla="val 50000"/>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grpSp>
          <p:nvGrpSpPr>
            <p:cNvPr id="4" name="グループ化 3"/>
            <p:cNvGrpSpPr/>
            <p:nvPr/>
          </p:nvGrpSpPr>
          <p:grpSpPr>
            <a:xfrm>
              <a:off x="2571016" y="1715090"/>
              <a:ext cx="858449" cy="1064332"/>
              <a:chOff x="2682382" y="1703716"/>
              <a:chExt cx="858449" cy="1064332"/>
            </a:xfrm>
          </p:grpSpPr>
          <p:grpSp>
            <p:nvGrpSpPr>
              <p:cNvPr id="2" name="グループ化 1"/>
              <p:cNvGrpSpPr/>
              <p:nvPr/>
            </p:nvGrpSpPr>
            <p:grpSpPr>
              <a:xfrm>
                <a:off x="2892759" y="1703716"/>
                <a:ext cx="648072" cy="1064331"/>
                <a:chOff x="2809217" y="1706806"/>
                <a:chExt cx="648072" cy="1064331"/>
              </a:xfrm>
            </p:grpSpPr>
            <p:sp>
              <p:nvSpPr>
                <p:cNvPr id="155"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09217" y="1706806"/>
                  <a:ext cx="648072" cy="1064331"/>
                </a:xfrm>
                <a:prstGeom prst="rect">
                  <a:avLst/>
                </a:prstGeom>
                <a:noFill/>
                <a:ln w="28575">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システム</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7"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1912634"/>
                  <a:ext cx="544486" cy="180272"/>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DECS</a:t>
                  </a:r>
                  <a:r>
                    <a:rPr lang="ja-JP" altLang="en-US"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err="1">
                      <a:solidFill>
                        <a:prstClr val="black"/>
                      </a:solidFill>
                      <a:latin typeface="Meiryo UI" panose="020B0604030504040204" pitchFamily="50" charset="-128"/>
                      <a:ea typeface="Meiryo UI" panose="020B0604030504040204" pitchFamily="50" charset="-128"/>
                      <a:cs typeface="Meiryo UI" panose="020B0604030504040204" pitchFamily="50" charset="-128"/>
                    </a:rPr>
                    <a:t>IoT</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8"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2132278"/>
                  <a:ext cx="544486" cy="168167"/>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PLANET</a:t>
                  </a:r>
                </a:p>
              </p:txBody>
            </p:sp>
            <p:sp>
              <p:nvSpPr>
                <p:cNvPr id="159"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2543358"/>
                  <a:ext cx="544486" cy="175088"/>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EMS</a:t>
                  </a:r>
                </a:p>
              </p:txBody>
            </p:sp>
            <p:sp>
              <p:nvSpPr>
                <p:cNvPr id="161"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2338695"/>
                  <a:ext cx="544486" cy="168167"/>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METS</a:t>
                  </a:r>
                </a:p>
              </p:txBody>
            </p:sp>
          </p:grpSp>
          <p:sp>
            <p:nvSpPr>
              <p:cNvPr id="166"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682382" y="1703716"/>
                <a:ext cx="218451" cy="1064332"/>
              </a:xfrm>
              <a:prstGeom prst="rect">
                <a:avLst/>
              </a:prstGeom>
              <a:solidFill>
                <a:schemeClr val="bg1"/>
              </a:solidFill>
              <a:ln w="28575">
                <a:solidFill>
                  <a:schemeClr val="bg1">
                    <a:lumMod val="50000"/>
                  </a:schemeClr>
                </a:solidFill>
                <a:miter lim="800000"/>
                <a:headEnd/>
                <a:tailEnd/>
              </a:ln>
              <a:effectLst/>
              <a:extLst/>
            </p:spPr>
            <p:txBody>
              <a:bodyPr vert="eaVert" wrap="square" lIns="0" tIns="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体系化システム</a:t>
                </a:r>
                <a:endPar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77" name="右矢印 176"/>
            <p:cNvSpPr/>
            <p:nvPr/>
          </p:nvSpPr>
          <p:spPr>
            <a:xfrm flipH="1">
              <a:off x="2159008" y="1969296"/>
              <a:ext cx="429297" cy="516282"/>
            </a:xfrm>
            <a:prstGeom prst="rightArrow">
              <a:avLst>
                <a:gd name="adj1" fmla="val 50000"/>
                <a:gd name="adj2" fmla="val 53642"/>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lstStyle/>
            <a:p>
              <a:pPr algn="ctr" fontAlgn="base">
                <a:lnSpc>
                  <a:spcPts val="800"/>
                </a:lnSpc>
                <a:spcBef>
                  <a:spcPct val="0"/>
                </a:spcBef>
                <a:spcAft>
                  <a:spcPct val="0"/>
                </a:spcAft>
                <a:defRPr/>
              </a:pPr>
              <a:r>
                <a:rPr lang="ja-JP" altLang="en-US" sz="900" dirty="0">
                  <a:solidFill>
                    <a:srgbClr val="CC0000"/>
                  </a:solidFill>
                  <a:latin typeface="メイリオ" panose="020B0604030504040204" pitchFamily="50" charset="-128"/>
                  <a:ea typeface="メイリオ" panose="020B0604030504040204" pitchFamily="50" charset="-128"/>
                </a:rPr>
                <a:t>機能</a:t>
              </a:r>
              <a:endParaRPr lang="en-US" altLang="ja-JP" sz="900" dirty="0">
                <a:solidFill>
                  <a:srgbClr val="CC0000"/>
                </a:solidFill>
                <a:latin typeface="メイリオ" panose="020B0604030504040204" pitchFamily="50" charset="-128"/>
                <a:ea typeface="メイリオ" panose="020B0604030504040204" pitchFamily="50" charset="-128"/>
              </a:endParaRPr>
            </a:p>
            <a:p>
              <a:pPr algn="ctr" fontAlgn="base">
                <a:lnSpc>
                  <a:spcPts val="800"/>
                </a:lnSpc>
                <a:spcBef>
                  <a:spcPct val="0"/>
                </a:spcBef>
                <a:spcAft>
                  <a:spcPct val="0"/>
                </a:spcAft>
                <a:defRPr/>
              </a:pPr>
              <a:r>
                <a:rPr lang="ja-JP" altLang="en-US" sz="900" dirty="0">
                  <a:solidFill>
                    <a:srgbClr val="CC0000"/>
                  </a:solidFill>
                  <a:latin typeface="メイリオ" panose="020B0604030504040204" pitchFamily="50" charset="-128"/>
                  <a:ea typeface="メイリオ" panose="020B0604030504040204" pitchFamily="50" charset="-128"/>
                </a:rPr>
                <a:t>最小化</a:t>
              </a:r>
            </a:p>
          </p:txBody>
        </p:sp>
      </p:grpSp>
      <p:sp>
        <p:nvSpPr>
          <p:cNvPr id="167" name="テキスト ボックス 166"/>
          <p:cNvSpPr txBox="1"/>
          <p:nvPr/>
        </p:nvSpPr>
        <p:spPr>
          <a:xfrm>
            <a:off x="6219360" y="552997"/>
            <a:ext cx="1336364" cy="231858"/>
          </a:xfrm>
          <a:prstGeom prst="rect">
            <a:avLst/>
          </a:prstGeom>
          <a:noFill/>
        </p:spPr>
        <p:txBody>
          <a:bodyPr wrap="square" lIns="0" tIns="0" rIns="0" bIns="0" rtlCol="0" anchor="ctr" anchorCtr="0">
            <a:noAutofit/>
          </a:bodyPr>
          <a:lstStyle/>
          <a:p>
            <a:pPr algn="ctr" fontAlgn="base">
              <a:lnSpc>
                <a:spcPts val="1900"/>
              </a:lnSpc>
              <a:spcBef>
                <a:spcPct val="0"/>
              </a:spcBef>
              <a:spcAft>
                <a:spcPct val="0"/>
              </a:spcAft>
              <a:defRPr/>
            </a:pPr>
            <a:r>
              <a:rPr lang="ja-JP" altLang="en-US" sz="1200" b="1" dirty="0">
                <a:solidFill>
                  <a:srgbClr val="FF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クラウド構築</a:t>
            </a:r>
          </a:p>
        </p:txBody>
      </p:sp>
      <p:grpSp>
        <p:nvGrpSpPr>
          <p:cNvPr id="264" name="グループ化 263"/>
          <p:cNvGrpSpPr/>
          <p:nvPr/>
        </p:nvGrpSpPr>
        <p:grpSpPr>
          <a:xfrm>
            <a:off x="4788024" y="2352056"/>
            <a:ext cx="4136570" cy="1664403"/>
            <a:chOff x="4788024" y="2833191"/>
            <a:chExt cx="4136570" cy="1664403"/>
          </a:xfrm>
        </p:grpSpPr>
        <p:sp>
          <p:nvSpPr>
            <p:cNvPr id="170" name="正方形/長方形 169">
              <a:extLst>
                <a:ext uri="{FF2B5EF4-FFF2-40B4-BE49-F238E27FC236}">
                  <a16:creationId xmlns:a16="http://schemas.microsoft.com/office/drawing/2014/main" id="{3AEE9E59-C4A5-4355-A419-473AC1A4981B}"/>
                </a:ext>
              </a:extLst>
            </p:cNvPr>
            <p:cNvSpPr/>
            <p:nvPr/>
          </p:nvSpPr>
          <p:spPr>
            <a:xfrm>
              <a:off x="4912340" y="4279900"/>
              <a:ext cx="723142"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prstClr val="black"/>
                  </a:solidFill>
                  <a:latin typeface="Meiryo UI" panose="020B0604030504040204" pitchFamily="50" charset="-128"/>
                  <a:ea typeface="Meiryo UI" panose="020B0604030504040204" pitchFamily="50" charset="-128"/>
                </a:rPr>
                <a:t>ﾕｰｻﾞ</a:t>
              </a:r>
            </a:p>
          </p:txBody>
        </p:sp>
        <p:grpSp>
          <p:nvGrpSpPr>
            <p:cNvPr id="171" name="グループ化 170">
              <a:extLst>
                <a:ext uri="{FF2B5EF4-FFF2-40B4-BE49-F238E27FC236}">
                  <a16:creationId xmlns:a16="http://schemas.microsoft.com/office/drawing/2014/main" id="{4897BB82-990E-44BC-9202-0183B351004E}"/>
                </a:ext>
              </a:extLst>
            </p:cNvPr>
            <p:cNvGrpSpPr/>
            <p:nvPr/>
          </p:nvGrpSpPr>
          <p:grpSpPr>
            <a:xfrm>
              <a:off x="4788024" y="2833191"/>
              <a:ext cx="4136570" cy="1664403"/>
              <a:chOff x="3382" y="5015656"/>
              <a:chExt cx="4136570" cy="1664403"/>
            </a:xfrm>
          </p:grpSpPr>
          <p:pic>
            <p:nvPicPr>
              <p:cNvPr id="173" name="Picture 10" descr="オペレーターのシルエット07 | 無料のAi・PNG白黒シルエットイラスト">
                <a:extLst>
                  <a:ext uri="{FF2B5EF4-FFF2-40B4-BE49-F238E27FC236}">
                    <a16:creationId xmlns:a16="http://schemas.microsoft.com/office/drawing/2014/main" id="{D2F92D30-CFDB-406A-A04A-7174E10B291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998" t="12003" r="16188" b="12416"/>
              <a:stretch/>
            </p:blipFill>
            <p:spPr bwMode="auto">
              <a:xfrm>
                <a:off x="2211051" y="5650153"/>
                <a:ext cx="300746" cy="340202"/>
              </a:xfrm>
              <a:prstGeom prst="rect">
                <a:avLst/>
              </a:prstGeom>
              <a:noFill/>
              <a:extLst>
                <a:ext uri="{909E8E84-426E-40DD-AFC4-6F175D3DCCD1}">
                  <a14:hiddenFill xmlns:a14="http://schemas.microsoft.com/office/drawing/2010/main">
                    <a:solidFill>
                      <a:srgbClr val="FFFFFF"/>
                    </a:solidFill>
                  </a14:hiddenFill>
                </a:ext>
              </a:extLst>
            </p:spPr>
          </p:pic>
          <p:sp>
            <p:nvSpPr>
              <p:cNvPr id="174" name="Rectangle 11">
                <a:extLst>
                  <a:ext uri="{FF2B5EF4-FFF2-40B4-BE49-F238E27FC236}">
                    <a16:creationId xmlns:a16="http://schemas.microsoft.com/office/drawing/2014/main" id="{10BA83C3-8875-4276-A224-7877D808264D}"/>
                  </a:ext>
                </a:extLst>
              </p:cNvPr>
              <p:cNvSpPr>
                <a:spLocks noChangeArrowheads="1"/>
              </p:cNvSpPr>
              <p:nvPr/>
            </p:nvSpPr>
            <p:spPr bwMode="auto">
              <a:xfrm>
                <a:off x="3382" y="5015656"/>
                <a:ext cx="340911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案</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情報活用からのオペレータアクション</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176" name="Rectangle 11">
                <a:extLst>
                  <a:ext uri="{FF2B5EF4-FFF2-40B4-BE49-F238E27FC236}">
                    <a16:creationId xmlns:a16="http://schemas.microsoft.com/office/drawing/2014/main" id="{3D4E5FBE-0D9E-49C4-B4B3-8C6FF8B0D0AA}"/>
                  </a:ext>
                </a:extLst>
              </p:cNvPr>
              <p:cNvSpPr>
                <a:spLocks noChangeArrowheads="1"/>
              </p:cNvSpPr>
              <p:nvPr/>
            </p:nvSpPr>
            <p:spPr bwMode="auto">
              <a:xfrm>
                <a:off x="1301489" y="5745051"/>
                <a:ext cx="911249" cy="177856"/>
              </a:xfrm>
              <a:prstGeom prst="homePlate">
                <a:avLst/>
              </a:prstGeom>
              <a:solidFill>
                <a:srgbClr val="CC0000"/>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逸脱を識別</a:t>
                </a:r>
                <a:endParaRPr lang="en-US" altLang="ja-JP"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0" name="Rectangle 11">
                <a:extLst>
                  <a:ext uri="{FF2B5EF4-FFF2-40B4-BE49-F238E27FC236}">
                    <a16:creationId xmlns:a16="http://schemas.microsoft.com/office/drawing/2014/main" id="{48DAA316-4F82-40A6-AEC6-3A56B94C8429}"/>
                  </a:ext>
                </a:extLst>
              </p:cNvPr>
              <p:cNvSpPr>
                <a:spLocks noChangeArrowheads="1"/>
              </p:cNvSpPr>
              <p:nvPr/>
            </p:nvSpPr>
            <p:spPr bwMode="auto">
              <a:xfrm>
                <a:off x="2529524" y="5745051"/>
                <a:ext cx="911249" cy="177856"/>
              </a:xfrm>
              <a:prstGeom prst="homePlate">
                <a:avLst/>
              </a:prstGeom>
              <a:solidFill>
                <a:srgbClr val="CC0000"/>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重要度を判断</a:t>
                </a:r>
                <a:endParaRPr lang="en-US" altLang="ja-JP"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8" name="Rectangle 11">
                <a:extLst>
                  <a:ext uri="{FF2B5EF4-FFF2-40B4-BE49-F238E27FC236}">
                    <a16:creationId xmlns:a16="http://schemas.microsoft.com/office/drawing/2014/main" id="{206F19A9-0115-4DFB-910C-D994F441612C}"/>
                  </a:ext>
                </a:extLst>
              </p:cNvPr>
              <p:cNvSpPr>
                <a:spLocks noChangeArrowheads="1"/>
              </p:cNvSpPr>
              <p:nvPr/>
            </p:nvSpPr>
            <p:spPr bwMode="auto">
              <a:xfrm>
                <a:off x="75390" y="5694420"/>
                <a:ext cx="79173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自動収集</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5" name="正方形/長方形 224">
                <a:extLst>
                  <a:ext uri="{FF2B5EF4-FFF2-40B4-BE49-F238E27FC236}">
                    <a16:creationId xmlns:a16="http://schemas.microsoft.com/office/drawing/2014/main" id="{79A61A73-9107-4E20-AEC1-1EEE524B9EAA}"/>
                  </a:ext>
                </a:extLst>
              </p:cNvPr>
              <p:cNvSpPr/>
              <p:nvPr/>
            </p:nvSpPr>
            <p:spPr>
              <a:xfrm>
                <a:off x="1410601" y="5612483"/>
                <a:ext cx="650608"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異常検知</a:t>
                </a:r>
              </a:p>
            </p:txBody>
          </p:sp>
          <p:sp>
            <p:nvSpPr>
              <p:cNvPr id="226" name="正方形/長方形 225">
                <a:extLst>
                  <a:ext uri="{FF2B5EF4-FFF2-40B4-BE49-F238E27FC236}">
                    <a16:creationId xmlns:a16="http://schemas.microsoft.com/office/drawing/2014/main" id="{B6F27AE0-18C9-46BB-BEB8-75A45D098EF9}"/>
                  </a:ext>
                </a:extLst>
              </p:cNvPr>
              <p:cNvSpPr/>
              <p:nvPr/>
            </p:nvSpPr>
            <p:spPr>
              <a:xfrm>
                <a:off x="2591238" y="5612482"/>
                <a:ext cx="650608"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処置・対応</a:t>
                </a:r>
              </a:p>
            </p:txBody>
          </p:sp>
          <p:cxnSp>
            <p:nvCxnSpPr>
              <p:cNvPr id="230" name="直線コネクタ 229">
                <a:extLst>
                  <a:ext uri="{FF2B5EF4-FFF2-40B4-BE49-F238E27FC236}">
                    <a16:creationId xmlns:a16="http://schemas.microsoft.com/office/drawing/2014/main" id="{26DFAF24-9E52-4FA0-8EA3-F5546F4A1897}"/>
                  </a:ext>
                </a:extLst>
              </p:cNvPr>
              <p:cNvCxnSpPr>
                <a:cxnSpLocks/>
              </p:cNvCxnSpPr>
              <p:nvPr/>
            </p:nvCxnSpPr>
            <p:spPr>
              <a:xfrm>
                <a:off x="610472" y="5585037"/>
                <a:ext cx="800129"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A7AAC39E-195B-4179-8DD5-D2C9AC13E403}"/>
                  </a:ext>
                </a:extLst>
              </p:cNvPr>
              <p:cNvCxnSpPr/>
              <p:nvPr/>
            </p:nvCxnSpPr>
            <p:spPr>
              <a:xfrm>
                <a:off x="471258" y="6112503"/>
                <a:ext cx="936718"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pic>
            <p:nvPicPr>
              <p:cNvPr id="232" name="図 231">
                <a:extLst>
                  <a:ext uri="{FF2B5EF4-FFF2-40B4-BE49-F238E27FC236}">
                    <a16:creationId xmlns:a16="http://schemas.microsoft.com/office/drawing/2014/main" id="{FF134F12-8C40-43A1-A921-6AD26D9ABC25}"/>
                  </a:ext>
                </a:extLst>
              </p:cNvPr>
              <p:cNvPicPr>
                <a:picLocks noChangeAspect="1"/>
              </p:cNvPicPr>
              <p:nvPr/>
            </p:nvPicPr>
            <p:blipFill>
              <a:blip r:embed="rId6"/>
              <a:stretch>
                <a:fillRect/>
              </a:stretch>
            </p:blipFill>
            <p:spPr>
              <a:xfrm>
                <a:off x="971600" y="5477418"/>
                <a:ext cx="207282" cy="231668"/>
              </a:xfrm>
              <a:prstGeom prst="rect">
                <a:avLst/>
              </a:prstGeom>
            </p:spPr>
          </p:pic>
          <p:pic>
            <p:nvPicPr>
              <p:cNvPr id="234" name="図 233">
                <a:extLst>
                  <a:ext uri="{FF2B5EF4-FFF2-40B4-BE49-F238E27FC236}">
                    <a16:creationId xmlns:a16="http://schemas.microsoft.com/office/drawing/2014/main" id="{10AFA83C-5A5B-4390-8D7B-F083A58DEBA5}"/>
                  </a:ext>
                </a:extLst>
              </p:cNvPr>
              <p:cNvPicPr>
                <a:picLocks noChangeAspect="1"/>
              </p:cNvPicPr>
              <p:nvPr/>
            </p:nvPicPr>
            <p:blipFill>
              <a:blip r:embed="rId6"/>
              <a:stretch>
                <a:fillRect/>
              </a:stretch>
            </p:blipFill>
            <p:spPr>
              <a:xfrm>
                <a:off x="971600" y="5996669"/>
                <a:ext cx="207282" cy="231668"/>
              </a:xfrm>
              <a:prstGeom prst="rect">
                <a:avLst/>
              </a:prstGeom>
            </p:spPr>
          </p:pic>
          <p:cxnSp>
            <p:nvCxnSpPr>
              <p:cNvPr id="235" name="直線コネクタ 234">
                <a:extLst>
                  <a:ext uri="{FF2B5EF4-FFF2-40B4-BE49-F238E27FC236}">
                    <a16:creationId xmlns:a16="http://schemas.microsoft.com/office/drawing/2014/main" id="{1ACF6DF5-79DF-49EA-AFE0-6E1148601753}"/>
                  </a:ext>
                </a:extLst>
              </p:cNvPr>
              <p:cNvCxnSpPr>
                <a:cxnSpLocks/>
              </p:cNvCxnSpPr>
              <p:nvPr/>
            </p:nvCxnSpPr>
            <p:spPr>
              <a:xfrm>
                <a:off x="1407976" y="5585037"/>
                <a:ext cx="0" cy="527466"/>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sp>
            <p:nvSpPr>
              <p:cNvPr id="236" name="四角形: 角を丸くする 167">
                <a:extLst>
                  <a:ext uri="{FF2B5EF4-FFF2-40B4-BE49-F238E27FC236}">
                    <a16:creationId xmlns:a16="http://schemas.microsoft.com/office/drawing/2014/main" id="{8069DCA6-6B12-4378-BDAC-9D8E56154311}"/>
                  </a:ext>
                </a:extLst>
              </p:cNvPr>
              <p:cNvSpPr/>
              <p:nvPr/>
            </p:nvSpPr>
            <p:spPr>
              <a:xfrm>
                <a:off x="225718" y="5361638"/>
                <a:ext cx="498228" cy="1245879"/>
              </a:xfrm>
              <a:prstGeom prst="roundRect">
                <a:avLst>
                  <a:gd name="adj" fmla="val 7939"/>
                </a:avLst>
              </a:prstGeom>
              <a:noFill/>
              <a:ln w="9525">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pic>
            <p:nvPicPr>
              <p:cNvPr id="237" name="図 236">
                <a:extLst>
                  <a:ext uri="{FF2B5EF4-FFF2-40B4-BE49-F238E27FC236}">
                    <a16:creationId xmlns:a16="http://schemas.microsoft.com/office/drawing/2014/main" id="{11F5010C-3194-49E2-B250-4A60F3958BD6}"/>
                  </a:ext>
                </a:extLst>
              </p:cNvPr>
              <p:cNvPicPr>
                <a:picLocks noChangeAspect="1"/>
              </p:cNvPicPr>
              <p:nvPr/>
            </p:nvPicPr>
            <p:blipFill>
              <a:blip r:embed="rId7"/>
              <a:stretch>
                <a:fillRect/>
              </a:stretch>
            </p:blipFill>
            <p:spPr>
              <a:xfrm>
                <a:off x="3541796" y="5139968"/>
                <a:ext cx="309082" cy="403677"/>
              </a:xfrm>
              <a:prstGeom prst="rect">
                <a:avLst/>
              </a:prstGeom>
            </p:spPr>
          </p:pic>
          <p:sp>
            <p:nvSpPr>
              <p:cNvPr id="238" name="正方形/長方形 237">
                <a:extLst>
                  <a:ext uri="{FF2B5EF4-FFF2-40B4-BE49-F238E27FC236}">
                    <a16:creationId xmlns:a16="http://schemas.microsoft.com/office/drawing/2014/main" id="{06085699-DB89-447F-A94E-64591F5972F4}"/>
                  </a:ext>
                </a:extLst>
              </p:cNvPr>
              <p:cNvSpPr/>
              <p:nvPr/>
            </p:nvSpPr>
            <p:spPr>
              <a:xfrm>
                <a:off x="3327456" y="5551155"/>
                <a:ext cx="772077"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状態監視</a:t>
                </a:r>
              </a:p>
            </p:txBody>
          </p:sp>
          <p:pic>
            <p:nvPicPr>
              <p:cNvPr id="239" name="Picture 14" descr="アラーム管理機能の紹介 | ITマネジメント | LanScope Cat">
                <a:extLst>
                  <a:ext uri="{FF2B5EF4-FFF2-40B4-BE49-F238E27FC236}">
                    <a16:creationId xmlns:a16="http://schemas.microsoft.com/office/drawing/2014/main" id="{12F43AA8-3298-4AD0-9D08-83E06634F87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494" t="28654" r="34921" b="26554"/>
              <a:stretch/>
            </p:blipFill>
            <p:spPr bwMode="auto">
              <a:xfrm>
                <a:off x="3515166" y="5705177"/>
                <a:ext cx="341631" cy="337059"/>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0" descr="Invoice icon vector isolated on white background, Invoice sign , linear symbol and stroke design elements in outline style. Invoice icon vector isolated on white stock illustration">
                <a:extLst>
                  <a:ext uri="{FF2B5EF4-FFF2-40B4-BE49-F238E27FC236}">
                    <a16:creationId xmlns:a16="http://schemas.microsoft.com/office/drawing/2014/main" id="{E62DD3D5-D2A3-4CC2-82A4-D67482157A5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78382" y="6149028"/>
                <a:ext cx="415197" cy="415197"/>
              </a:xfrm>
              <a:prstGeom prst="rect">
                <a:avLst/>
              </a:prstGeom>
              <a:noFill/>
              <a:extLst>
                <a:ext uri="{909E8E84-426E-40DD-AFC4-6F175D3DCCD1}">
                  <a14:hiddenFill xmlns:a14="http://schemas.microsoft.com/office/drawing/2010/main">
                    <a:solidFill>
                      <a:srgbClr val="FFFFFF"/>
                    </a:solidFill>
                  </a14:hiddenFill>
                </a:ext>
              </a:extLst>
            </p:spPr>
          </p:pic>
          <p:sp>
            <p:nvSpPr>
              <p:cNvPr id="241" name="正方形/長方形 240">
                <a:extLst>
                  <a:ext uri="{FF2B5EF4-FFF2-40B4-BE49-F238E27FC236}">
                    <a16:creationId xmlns:a16="http://schemas.microsoft.com/office/drawing/2014/main" id="{0C02061B-FBEC-4454-A22C-65916144B0B0}"/>
                  </a:ext>
                </a:extLst>
              </p:cNvPr>
              <p:cNvSpPr/>
              <p:nvPr/>
            </p:nvSpPr>
            <p:spPr>
              <a:xfrm>
                <a:off x="3275856" y="5990823"/>
                <a:ext cx="864096"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異常管理</a:t>
                </a:r>
              </a:p>
            </p:txBody>
          </p:sp>
          <p:cxnSp>
            <p:nvCxnSpPr>
              <p:cNvPr id="242" name="直線コネクタ 241">
                <a:extLst>
                  <a:ext uri="{FF2B5EF4-FFF2-40B4-BE49-F238E27FC236}">
                    <a16:creationId xmlns:a16="http://schemas.microsoft.com/office/drawing/2014/main" id="{107A7ED4-A538-43AA-8712-0180A81ED430}"/>
                  </a:ext>
                </a:extLst>
              </p:cNvPr>
              <p:cNvCxnSpPr>
                <a:cxnSpLocks/>
              </p:cNvCxnSpPr>
              <p:nvPr/>
            </p:nvCxnSpPr>
            <p:spPr>
              <a:xfrm>
                <a:off x="723462" y="6396977"/>
                <a:ext cx="2880000"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pic>
            <p:nvPicPr>
              <p:cNvPr id="244" name="図 243">
                <a:extLst>
                  <a:ext uri="{FF2B5EF4-FFF2-40B4-BE49-F238E27FC236}">
                    <a16:creationId xmlns:a16="http://schemas.microsoft.com/office/drawing/2014/main" id="{D73933E1-EAFF-446E-9AB0-1E3320684905}"/>
                  </a:ext>
                </a:extLst>
              </p:cNvPr>
              <p:cNvPicPr>
                <a:picLocks noChangeAspect="1"/>
              </p:cNvPicPr>
              <p:nvPr/>
            </p:nvPicPr>
            <p:blipFill>
              <a:blip r:embed="rId6"/>
              <a:stretch>
                <a:fillRect/>
              </a:stretch>
            </p:blipFill>
            <p:spPr>
              <a:xfrm flipH="1">
                <a:off x="2102900" y="6281143"/>
                <a:ext cx="207282" cy="231668"/>
              </a:xfrm>
              <a:prstGeom prst="rect">
                <a:avLst/>
              </a:prstGeom>
            </p:spPr>
          </p:pic>
          <p:sp>
            <p:nvSpPr>
              <p:cNvPr id="245" name="正方形/長方形 244">
                <a:extLst>
                  <a:ext uri="{FF2B5EF4-FFF2-40B4-BE49-F238E27FC236}">
                    <a16:creationId xmlns:a16="http://schemas.microsoft.com/office/drawing/2014/main" id="{7F875C8E-EA99-4458-B868-734851AF9055}"/>
                  </a:ext>
                </a:extLst>
              </p:cNvPr>
              <p:cNvSpPr/>
              <p:nvPr/>
            </p:nvSpPr>
            <p:spPr>
              <a:xfrm>
                <a:off x="3263103" y="6497958"/>
                <a:ext cx="864096"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保全提案</a:t>
                </a:r>
              </a:p>
            </p:txBody>
          </p:sp>
          <p:sp>
            <p:nvSpPr>
              <p:cNvPr id="248" name="正方形/長方形 247">
                <a:extLst>
                  <a:ext uri="{FF2B5EF4-FFF2-40B4-BE49-F238E27FC236}">
                    <a16:creationId xmlns:a16="http://schemas.microsoft.com/office/drawing/2014/main" id="{61B32F5B-ED7B-4983-A6F6-EB655BE841EA}"/>
                  </a:ext>
                </a:extLst>
              </p:cNvPr>
              <p:cNvSpPr/>
              <p:nvPr/>
            </p:nvSpPr>
            <p:spPr>
              <a:xfrm>
                <a:off x="2030297" y="6024324"/>
                <a:ext cx="1009812"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付加価値</a:t>
                </a:r>
              </a:p>
            </p:txBody>
          </p:sp>
          <p:sp>
            <p:nvSpPr>
              <p:cNvPr id="265" name="正方形/長方形 264">
                <a:extLst>
                  <a:ext uri="{FF2B5EF4-FFF2-40B4-BE49-F238E27FC236}">
                    <a16:creationId xmlns:a16="http://schemas.microsoft.com/office/drawing/2014/main" id="{61B32F5B-ED7B-4983-A6F6-EB655BE841EA}"/>
                  </a:ext>
                </a:extLst>
              </p:cNvPr>
              <p:cNvSpPr/>
              <p:nvPr/>
            </p:nvSpPr>
            <p:spPr>
              <a:xfrm>
                <a:off x="726787" y="6268915"/>
                <a:ext cx="1489092"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ﾚｺﾒﾝﾃﾞｰｼｮﾝ･ｴｽｶﾚｰｼｮﾝ</a:t>
                </a:r>
              </a:p>
            </p:txBody>
          </p:sp>
          <p:pic>
            <p:nvPicPr>
              <p:cNvPr id="212" name="Picture 6" descr="Excel（エクセル）入力に便利なショートカットキー | 現役講師が伝授 ...">
                <a:extLst>
                  <a:ext uri="{FF2B5EF4-FFF2-40B4-BE49-F238E27FC236}">
                    <a16:creationId xmlns:a16="http://schemas.microsoft.com/office/drawing/2014/main" id="{F759BF2E-BAB9-4736-AD29-7E6CEDAC33D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4443" y="5945060"/>
                <a:ext cx="299187" cy="307805"/>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8" descr="データベースのアイコン素材 | 無料のアイコンイラスト集 icon-pit">
                <a:extLst>
                  <a:ext uri="{FF2B5EF4-FFF2-40B4-BE49-F238E27FC236}">
                    <a16:creationId xmlns:a16="http://schemas.microsoft.com/office/drawing/2014/main" id="{50E4B3E8-4851-4FCE-846C-4C792AE9EE0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9444" y="5382906"/>
                <a:ext cx="401542" cy="401542"/>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11">
                <a:extLst>
                  <a:ext uri="{FF2B5EF4-FFF2-40B4-BE49-F238E27FC236}">
                    <a16:creationId xmlns:a16="http://schemas.microsoft.com/office/drawing/2014/main" id="{5BE22D0F-A118-4EE4-ABAA-D34A100D2E49}"/>
                  </a:ext>
                </a:extLst>
              </p:cNvPr>
              <p:cNvSpPr>
                <a:spLocks noChangeArrowheads="1"/>
              </p:cNvSpPr>
              <p:nvPr/>
            </p:nvSpPr>
            <p:spPr bwMode="auto">
              <a:xfrm>
                <a:off x="75390" y="6215032"/>
                <a:ext cx="79173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手動入力</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49" name="正方形/長方形 248">
              <a:extLst>
                <a:ext uri="{FF2B5EF4-FFF2-40B4-BE49-F238E27FC236}">
                  <a16:creationId xmlns:a16="http://schemas.microsoft.com/office/drawing/2014/main" id="{D5C125B6-BD84-4491-B03A-2FBB2FF2AEBD}"/>
                </a:ext>
              </a:extLst>
            </p:cNvPr>
            <p:cNvSpPr/>
            <p:nvPr/>
          </p:nvSpPr>
          <p:spPr>
            <a:xfrm>
              <a:off x="6667981" y="3250922"/>
              <a:ext cx="952732" cy="271869"/>
            </a:xfrm>
            <a:prstGeom prst="rect">
              <a:avLst/>
            </a:prstGeom>
          </p:spPr>
          <p:txBody>
            <a:bodyPr wrap="square">
              <a:spAutoFit/>
            </a:bodyPr>
            <a:lstStyle/>
            <a:p>
              <a:pPr algn="ctr" fontAlgn="base">
                <a:lnSpc>
                  <a:spcPts val="700"/>
                </a:lnSpc>
                <a:spcBef>
                  <a:spcPct val="0"/>
                </a:spcBef>
                <a:spcAft>
                  <a:spcPct val="0"/>
                </a:spcAft>
                <a:defRPr/>
              </a:pPr>
              <a:r>
                <a:rPr lang="en-US" altLang="ja-JP" sz="800" dirty="0">
                  <a:solidFill>
                    <a:prstClr val="black"/>
                  </a:solidFill>
                  <a:latin typeface="Meiryo UI" panose="020B0604030504040204" pitchFamily="50" charset="-128"/>
                  <a:ea typeface="Meiryo UI" panose="020B0604030504040204" pitchFamily="50" charset="-128"/>
                </a:rPr>
                <a:t>ROS</a:t>
              </a:r>
            </a:p>
            <a:p>
              <a:pPr algn="ctr" fontAlgn="base">
                <a:lnSpc>
                  <a:spcPts val="700"/>
                </a:lnSpc>
                <a:spcBef>
                  <a:spcPct val="0"/>
                </a:spcBef>
                <a:spcAft>
                  <a:spcPct val="0"/>
                </a:spcAft>
                <a:defRPr/>
              </a:pPr>
              <a:r>
                <a:rPr lang="ja-JP" altLang="en-US" sz="800" dirty="0">
                  <a:solidFill>
                    <a:prstClr val="black"/>
                  </a:solidFill>
                  <a:latin typeface="Meiryo UI" panose="020B0604030504040204" pitchFamily="50" charset="-128"/>
                  <a:ea typeface="Meiryo UI" panose="020B0604030504040204" pitchFamily="50" charset="-128"/>
                </a:rPr>
                <a:t>ｵﾍﾟﾚｰﾀ</a:t>
              </a:r>
            </a:p>
          </p:txBody>
        </p:sp>
        <p:sp>
          <p:nvSpPr>
            <p:cNvPr id="250" name="Rectangle 11">
              <a:extLst>
                <a:ext uri="{FF2B5EF4-FFF2-40B4-BE49-F238E27FC236}">
                  <a16:creationId xmlns:a16="http://schemas.microsoft.com/office/drawing/2014/main" id="{09E5ABB3-FC0C-4843-8C47-66DF36A520F4}"/>
                </a:ext>
              </a:extLst>
            </p:cNvPr>
            <p:cNvSpPr>
              <a:spLocks noChangeArrowheads="1"/>
            </p:cNvSpPr>
            <p:nvPr/>
          </p:nvSpPr>
          <p:spPr bwMode="auto">
            <a:xfrm>
              <a:off x="7107966" y="3979763"/>
              <a:ext cx="821122" cy="395620"/>
            </a:xfrm>
            <a:prstGeom prst="rect">
              <a:avLst/>
            </a:prstGeom>
            <a:solidFill>
              <a:schemeClr val="bg1"/>
            </a:solidFill>
            <a:ln>
              <a:solidFill>
                <a:srgbClr val="CC0000"/>
              </a:solidFill>
            </a:ln>
            <a:effectLst/>
            <a:extLst/>
          </p:spPr>
          <p:txBody>
            <a:bodyPr wrap="square" lIns="36000" tIns="36000" rIns="36000" bIns="3600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・迅速異常処置</a:t>
              </a:r>
              <a:endPar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・故障予知</a:t>
              </a:r>
              <a:endPar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CBM</a:t>
              </a: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EBM</a:t>
              </a:r>
            </a:p>
          </p:txBody>
        </p:sp>
      </p:grpSp>
      <p:sp>
        <p:nvSpPr>
          <p:cNvPr id="138" name="四角形: 角を丸くする 19">
            <a:extLst>
              <a:ext uri="{FF2B5EF4-FFF2-40B4-BE49-F238E27FC236}">
                <a16:creationId xmlns:a16="http://schemas.microsoft.com/office/drawing/2014/main" id="{475ACF74-04A0-49CB-AC90-88E09DDCC9C5}"/>
              </a:ext>
            </a:extLst>
          </p:cNvPr>
          <p:cNvSpPr/>
          <p:nvPr/>
        </p:nvSpPr>
        <p:spPr>
          <a:xfrm>
            <a:off x="4888918" y="1920007"/>
            <a:ext cx="3968865"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en-US" altLang="ja-JP" sz="1600" dirty="0">
                <a:solidFill>
                  <a:prstClr val="black"/>
                </a:solidFill>
                <a:latin typeface="Meiryo UI" panose="020B0604030504040204" pitchFamily="50" charset="-128"/>
                <a:ea typeface="Meiryo UI" panose="020B0604030504040204" pitchFamily="50" charset="-128"/>
              </a:rPr>
              <a:t>DN</a:t>
            </a:r>
            <a:r>
              <a:rPr lang="ja-JP" altLang="en-US" sz="1600" dirty="0">
                <a:solidFill>
                  <a:prstClr val="black"/>
                </a:solidFill>
                <a:latin typeface="Meiryo UI" panose="020B0604030504040204" pitchFamily="50" charset="-128"/>
                <a:ea typeface="Meiryo UI" panose="020B0604030504040204" pitchFamily="50" charset="-128"/>
              </a:rPr>
              <a:t>体系機能を最小限に統合⇒</a:t>
            </a:r>
            <a:r>
              <a:rPr lang="en-US" altLang="ja-JP" sz="1600" dirty="0">
                <a:solidFill>
                  <a:prstClr val="black"/>
                </a:solidFill>
                <a:latin typeface="Meiryo UI" panose="020B0604030504040204" pitchFamily="50" charset="-128"/>
                <a:ea typeface="Meiryo UI" panose="020B0604030504040204" pitchFamily="50" charset="-128"/>
              </a:rPr>
              <a:t>DNG</a:t>
            </a:r>
            <a:r>
              <a:rPr lang="ja-JP" altLang="en-US" sz="1600" dirty="0">
                <a:solidFill>
                  <a:prstClr val="black"/>
                </a:solidFill>
                <a:latin typeface="Meiryo UI" panose="020B0604030504040204" pitchFamily="50" charset="-128"/>
                <a:ea typeface="Meiryo UI" panose="020B0604030504040204" pitchFamily="50" charset="-128"/>
              </a:rPr>
              <a:t>共通化</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40" name="Rectangle 11">
            <a:extLst>
              <a:ext uri="{FF2B5EF4-FFF2-40B4-BE49-F238E27FC236}">
                <a16:creationId xmlns:a16="http://schemas.microsoft.com/office/drawing/2014/main" id="{09E5ABB3-FC0C-4843-8C47-66DF36A520F4}"/>
              </a:ext>
            </a:extLst>
          </p:cNvPr>
          <p:cNvSpPr>
            <a:spLocks noChangeArrowheads="1"/>
          </p:cNvSpPr>
          <p:nvPr/>
        </p:nvSpPr>
        <p:spPr bwMode="auto">
          <a:xfrm>
            <a:off x="114916" y="1262643"/>
            <a:ext cx="25314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ビジネスモデルの考察　</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2" name="角丸四角形 141"/>
          <p:cNvSpPr/>
          <p:nvPr/>
        </p:nvSpPr>
        <p:spPr>
          <a:xfrm>
            <a:off x="2375497" y="1877298"/>
            <a:ext cx="1856207"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01"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451649" y="1623322"/>
            <a:ext cx="1448391" cy="352831"/>
          </a:xfrm>
          <a:prstGeom prst="roundRect">
            <a:avLst/>
          </a:prstGeom>
          <a:solidFill>
            <a:schemeClr val="bg1">
              <a:lumMod val="65000"/>
            </a:schemeClr>
          </a:solidFill>
          <a:ln>
            <a:noFill/>
          </a:ln>
          <a:effectLst/>
          <a:ex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②どんな価値を</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9" name="角丸四角形 178"/>
          <p:cNvSpPr/>
          <p:nvPr/>
        </p:nvSpPr>
        <p:spPr>
          <a:xfrm>
            <a:off x="394589" y="3144751"/>
            <a:ext cx="1755131"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82"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80100" y="2908239"/>
            <a:ext cx="1237707" cy="352831"/>
          </a:xfrm>
          <a:prstGeom prst="roundRect">
            <a:avLst/>
          </a:prstGeom>
          <a:solidFill>
            <a:schemeClr val="bg1">
              <a:lumMod val="65000"/>
            </a:schemeClr>
          </a:solidFill>
          <a:ln>
            <a:noFill/>
          </a:ln>
          <a:effectLst/>
          <a:ex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③どう提供し</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409613" y="3314432"/>
            <a:ext cx="17144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・委託契約費</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・個別ｴﾝｼﾞﾆｱﾘﾝｸﾞ費</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6" name="角丸四角形 185"/>
          <p:cNvSpPr/>
          <p:nvPr/>
        </p:nvSpPr>
        <p:spPr>
          <a:xfrm>
            <a:off x="2382589" y="3144751"/>
            <a:ext cx="1856207"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8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458741" y="2890775"/>
            <a:ext cx="1688132" cy="352831"/>
          </a:xfrm>
          <a:prstGeom prst="roundRect">
            <a:avLst/>
          </a:prstGeom>
          <a:solidFill>
            <a:schemeClr val="bg1">
              <a:lumMod val="65000"/>
            </a:schemeClr>
          </a:solidFill>
          <a:ln>
            <a:noFill/>
          </a:ln>
          <a:effectLst/>
          <a:ex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④対価をどう得るか</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87213" y="3442096"/>
            <a:ext cx="16696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監視情報</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ﾚｺﾒﾝﾃﾞｰｼｮﾝ・提案</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1" name="四角形: 角を丸くする 19">
            <a:extLst>
              <a:ext uri="{FF2B5EF4-FFF2-40B4-BE49-F238E27FC236}">
                <a16:creationId xmlns:a16="http://schemas.microsoft.com/office/drawing/2014/main" id="{475ACF74-04A0-49CB-AC90-88E09DDCC9C5}"/>
              </a:ext>
            </a:extLst>
          </p:cNvPr>
          <p:cNvSpPr/>
          <p:nvPr/>
        </p:nvSpPr>
        <p:spPr>
          <a:xfrm>
            <a:off x="114916" y="4188715"/>
            <a:ext cx="4529092"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ja-JP" altLang="en-US" sz="1600" dirty="0">
                <a:solidFill>
                  <a:prstClr val="black"/>
                </a:solidFill>
                <a:latin typeface="Meiryo UI" panose="020B0604030504040204" pitchFamily="50" charset="-128"/>
                <a:ea typeface="Meiryo UI" panose="020B0604030504040204" pitchFamily="50" charset="-128"/>
              </a:rPr>
              <a:t>貢献の形や収益性のビジネスモデルのアイデア出し必要</a:t>
            </a:r>
            <a:endParaRPr lang="en-US" altLang="ja-JP" sz="1600" dirty="0">
              <a:solidFill>
                <a:prstClr val="black"/>
              </a:solidFill>
              <a:latin typeface="Meiryo UI" panose="020B0604030504040204" pitchFamily="50" charset="-128"/>
              <a:ea typeface="Meiryo UI" panose="020B0604030504040204" pitchFamily="50" charset="-128"/>
            </a:endParaRPr>
          </a:p>
        </p:txBody>
      </p:sp>
      <p:pic>
        <p:nvPicPr>
          <p:cNvPr id="3074" name="Picture 2" descr="困った顔で働く会社員のイラスト（男性） | かわいいフリー素材集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79084" y="3756076"/>
            <a:ext cx="387749" cy="387749"/>
          </a:xfrm>
          <a:prstGeom prst="rect">
            <a:avLst/>
          </a:prstGeom>
          <a:noFill/>
          <a:extLst>
            <a:ext uri="{909E8E84-426E-40DD-AFC4-6F175D3DCCD1}">
              <a14:hiddenFill xmlns:a14="http://schemas.microsoft.com/office/drawing/2010/main">
                <a:solidFill>
                  <a:srgbClr val="FFFFFF"/>
                </a:solidFill>
              </a14:hiddenFill>
            </a:ext>
          </a:extLst>
        </p:spPr>
      </p:pic>
      <p:sp>
        <p:nvSpPr>
          <p:cNvPr id="192"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274708" y="3828808"/>
            <a:ext cx="748508" cy="242287"/>
          </a:xfrm>
          <a:prstGeom prst="roundRect">
            <a:avLst/>
          </a:prstGeom>
          <a:solidFill>
            <a:srgbClr val="CC0000"/>
          </a:solidFill>
          <a:ln>
            <a:noFill/>
          </a:ln>
          <a:effectLst/>
          <a:extLst/>
        </p:spPr>
        <p:txBody>
          <a:bodyPr wrap="square" lIns="0" tIns="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収益性</a:t>
            </a:r>
            <a:endPar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93" name="四角形: 角を丸くする 19">
            <a:extLst>
              <a:ext uri="{FF2B5EF4-FFF2-40B4-BE49-F238E27FC236}">
                <a16:creationId xmlns:a16="http://schemas.microsoft.com/office/drawing/2014/main" id="{475ACF74-04A0-49CB-AC90-88E09DDCC9C5}"/>
              </a:ext>
            </a:extLst>
          </p:cNvPr>
          <p:cNvSpPr/>
          <p:nvPr/>
        </p:nvSpPr>
        <p:spPr>
          <a:xfrm>
            <a:off x="155576" y="6391095"/>
            <a:ext cx="4238379"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en-US" altLang="ja-JP" sz="1600" dirty="0">
                <a:solidFill>
                  <a:prstClr val="black"/>
                </a:solidFill>
                <a:latin typeface="Meiryo UI" panose="020B0604030504040204" pitchFamily="50" charset="-128"/>
                <a:ea typeface="Meiryo UI" panose="020B0604030504040204" pitchFamily="50" charset="-128"/>
              </a:rPr>
              <a:t>FSPF</a:t>
            </a:r>
            <a:r>
              <a:rPr lang="ja-JP" altLang="en-US" sz="1600" dirty="0">
                <a:solidFill>
                  <a:prstClr val="black"/>
                </a:solidFill>
                <a:latin typeface="Meiryo UI" panose="020B0604030504040204" pitchFamily="50" charset="-128"/>
                <a:ea typeface="Meiryo UI" panose="020B0604030504040204" pitchFamily="50" charset="-128"/>
              </a:rPr>
              <a:t>を先行投資 回収→自走モデルを具現化</a:t>
            </a:r>
            <a:endParaRPr lang="en-US" altLang="ja-JP" sz="1600" dirty="0">
              <a:solidFill>
                <a:prstClr val="black"/>
              </a:solidFill>
              <a:latin typeface="Meiryo UI" panose="020B0604030504040204" pitchFamily="50" charset="-128"/>
              <a:ea typeface="Meiryo UI" panose="020B0604030504040204" pitchFamily="50" charset="-128"/>
            </a:endParaRPr>
          </a:p>
        </p:txBody>
      </p:sp>
      <p:grpSp>
        <p:nvGrpSpPr>
          <p:cNvPr id="262" name="グループ化 261"/>
          <p:cNvGrpSpPr/>
          <p:nvPr/>
        </p:nvGrpSpPr>
        <p:grpSpPr>
          <a:xfrm>
            <a:off x="227830" y="4592892"/>
            <a:ext cx="4416179" cy="1789460"/>
            <a:chOff x="139882" y="4625766"/>
            <a:chExt cx="4416179" cy="1789460"/>
          </a:xfrm>
        </p:grpSpPr>
        <p:sp>
          <p:nvSpPr>
            <p:cNvPr id="209" name="Rectangle 11">
              <a:extLst>
                <a:ext uri="{FF2B5EF4-FFF2-40B4-BE49-F238E27FC236}">
                  <a16:creationId xmlns:a16="http://schemas.microsoft.com/office/drawing/2014/main" id="{A3860ADB-48FA-4F7E-AC78-9CDB7C40079D}"/>
                </a:ext>
              </a:extLst>
            </p:cNvPr>
            <p:cNvSpPr>
              <a:spLocks noChangeArrowheads="1"/>
            </p:cNvSpPr>
            <p:nvPr/>
          </p:nvSpPr>
          <p:spPr bwMode="auto">
            <a:xfrm>
              <a:off x="3518987" y="5161918"/>
              <a:ext cx="491471" cy="1156311"/>
            </a:xfrm>
            <a:prstGeom prst="rect">
              <a:avLst/>
            </a:prstGeom>
            <a:solidFill>
              <a:srgbClr val="FFFF99"/>
            </a:solidFill>
            <a:ln>
              <a:noFill/>
            </a:ln>
            <a:effectLst>
              <a:outerShdw blurRad="50800" dist="38100" dir="2700000" algn="tl" rotWithShape="0">
                <a:prstClr val="black">
                  <a:alpha val="40000"/>
                </a:prstClr>
              </a:outerShdw>
            </a:effectLst>
          </p:spPr>
          <p:txBody>
            <a:bodyPr vert="eaVert"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各アイテム</a:t>
              </a:r>
              <a:endParaRPr lang="en-US" altLang="ja-JP"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9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38842" y="4906361"/>
              <a:ext cx="15267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＜各社課題＞　</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0" name="Rectangle 11">
              <a:extLst>
                <a:ext uri="{FF2B5EF4-FFF2-40B4-BE49-F238E27FC236}">
                  <a16:creationId xmlns:a16="http://schemas.microsoft.com/office/drawing/2014/main" id="{09E5ABB3-FC0C-4843-8C47-66DF36A520F4}"/>
                </a:ext>
              </a:extLst>
            </p:cNvPr>
            <p:cNvSpPr>
              <a:spLocks noChangeArrowheads="1"/>
            </p:cNvSpPr>
            <p:nvPr/>
          </p:nvSpPr>
          <p:spPr bwMode="auto">
            <a:xfrm>
              <a:off x="139882" y="4625766"/>
              <a:ext cx="6538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各社</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レベル感</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52" name="グループ化 251"/>
            <p:cNvGrpSpPr/>
            <p:nvPr/>
          </p:nvGrpSpPr>
          <p:grpSpPr>
            <a:xfrm>
              <a:off x="2094631" y="5161918"/>
              <a:ext cx="1326436" cy="1145549"/>
              <a:chOff x="2094631" y="5110420"/>
              <a:chExt cx="1326436" cy="1145549"/>
            </a:xfrm>
          </p:grpSpPr>
          <p:sp>
            <p:nvSpPr>
              <p:cNvPr id="202"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094631" y="5471501"/>
                <a:ext cx="973092" cy="397616"/>
              </a:xfrm>
              <a:prstGeom prst="rect">
                <a:avLst/>
              </a:prstGeom>
              <a:solidFill>
                <a:srgbClr val="99FF99"/>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ＰＬＡＮＥＴ</a:t>
                </a:r>
                <a:endParaRPr lang="en-US" altLang="ja-JP"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51" name="グループ化 250"/>
              <p:cNvGrpSpPr/>
              <p:nvPr/>
            </p:nvGrpSpPr>
            <p:grpSpPr>
              <a:xfrm>
                <a:off x="2094631" y="5110422"/>
                <a:ext cx="1326436" cy="1145547"/>
                <a:chOff x="2094631" y="5110422"/>
                <a:chExt cx="1326436" cy="1145547"/>
              </a:xfrm>
            </p:grpSpPr>
            <p:sp>
              <p:nvSpPr>
                <p:cNvPr id="204"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094631" y="5869116"/>
                  <a:ext cx="1326436" cy="386853"/>
                </a:xfrm>
                <a:prstGeom prst="rect">
                  <a:avLst/>
                </a:prstGeom>
                <a:solidFill>
                  <a:schemeClr val="accent1">
                    <a:lumMod val="60000"/>
                    <a:lumOff val="40000"/>
                  </a:schemeClr>
                </a:solidFill>
                <a:ln>
                  <a:noFill/>
                </a:ln>
                <a:effectLst/>
              </p:spPr>
              <p:txBody>
                <a:bodyPr wrap="square" lIns="0" tIns="108000" rIns="0" bIns="10800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14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DECS</a:t>
                  </a:r>
                </a:p>
              </p:txBody>
            </p:sp>
            <p:sp>
              <p:nvSpPr>
                <p:cNvPr id="205" name="Rectangle 11">
                  <a:extLst>
                    <a:ext uri="{FF2B5EF4-FFF2-40B4-BE49-F238E27FC236}">
                      <a16:creationId xmlns:a16="http://schemas.microsoft.com/office/drawing/2014/main" id="{A3860ADB-48FA-4F7E-AC78-9CDB7C40079D}"/>
                    </a:ext>
                  </a:extLst>
                </p:cNvPr>
                <p:cNvSpPr>
                  <a:spLocks noChangeArrowheads="1"/>
                </p:cNvSpPr>
                <p:nvPr/>
              </p:nvSpPr>
              <p:spPr bwMode="auto">
                <a:xfrm>
                  <a:off x="3057371" y="5110422"/>
                  <a:ext cx="363695" cy="765264"/>
                </a:xfrm>
                <a:prstGeom prst="rect">
                  <a:avLst/>
                </a:prstGeom>
                <a:solidFill>
                  <a:schemeClr val="accent1">
                    <a:lumMod val="60000"/>
                    <a:lumOff val="40000"/>
                  </a:schemeClr>
                </a:solidFill>
                <a:ln>
                  <a:noFill/>
                </a:ln>
                <a:effectLst/>
              </p:spPr>
              <p:txBody>
                <a:bodyPr vert="eaVert" wrap="square" lIns="0" tIns="36000" rIns="7200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4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ＩｏＴ</a:t>
                  </a:r>
                  <a:endParaRPr lang="en-US" altLang="ja-JP" sz="14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06"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094631" y="5110420"/>
                <a:ext cx="961800" cy="365507"/>
              </a:xfrm>
              <a:prstGeom prst="rect">
                <a:avLst/>
              </a:prstGeom>
              <a:solidFill>
                <a:srgbClr val="FFCCCC"/>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ＥＭＳ</a:t>
                </a:r>
                <a:endParaRPr lang="en-US" altLang="ja-JP"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0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004946" y="4906877"/>
              <a:ext cx="15267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FS</a:t>
              </a: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システム＞　</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1" name="グループ化 30"/>
            <p:cNvGrpSpPr/>
            <p:nvPr/>
          </p:nvGrpSpPr>
          <p:grpSpPr>
            <a:xfrm>
              <a:off x="465884" y="4986589"/>
              <a:ext cx="3754219" cy="1331640"/>
              <a:chOff x="334475" y="4877145"/>
              <a:chExt cx="3754219" cy="1331640"/>
            </a:xfrm>
          </p:grpSpPr>
          <p:sp>
            <p:nvSpPr>
              <p:cNvPr id="19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4475" y="5919234"/>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法・契約遵守</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6"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4475" y="5627624"/>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供給信頼性</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4475" y="5343111"/>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保全管理</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8"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5415" y="5057018"/>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省人・省エネ</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0" name="グループ化 29"/>
              <p:cNvGrpSpPr/>
              <p:nvPr/>
            </p:nvGrpSpPr>
            <p:grpSpPr>
              <a:xfrm>
                <a:off x="334475" y="4877145"/>
                <a:ext cx="3754219" cy="1331640"/>
                <a:chOff x="399265" y="4868870"/>
                <a:chExt cx="3607181" cy="1331640"/>
              </a:xfrm>
            </p:grpSpPr>
            <p:cxnSp>
              <p:nvCxnSpPr>
                <p:cNvPr id="25" name="直線矢印コネクタ 24"/>
                <p:cNvCxnSpPr/>
                <p:nvPr/>
              </p:nvCxnSpPr>
              <p:spPr>
                <a:xfrm flipV="1">
                  <a:off x="399265" y="4868870"/>
                  <a:ext cx="0" cy="1331640"/>
                </a:xfrm>
                <a:prstGeom prst="straightConnector1">
                  <a:avLst/>
                </a:prstGeom>
                <a:ln w="28575">
                  <a:solidFill>
                    <a:schemeClr val="bg1">
                      <a:lumMod val="65000"/>
                    </a:schemeClr>
                  </a:solidFill>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90" name="直線矢印コネクタ 189"/>
                <p:cNvCxnSpPr/>
                <p:nvPr/>
              </p:nvCxnSpPr>
              <p:spPr>
                <a:xfrm>
                  <a:off x="399265" y="6200510"/>
                  <a:ext cx="3607181"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grpSp>
        </p:grpSp>
        <p:sp>
          <p:nvSpPr>
            <p:cNvPr id="213"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029323" y="4901932"/>
              <a:ext cx="15267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FS</a:t>
              </a: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ソリューション＞　</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4" name="正方形/長方形 253"/>
            <p:cNvSpPr/>
            <p:nvPr/>
          </p:nvSpPr>
          <p:spPr>
            <a:xfrm>
              <a:off x="2094631" y="5159384"/>
              <a:ext cx="1326435" cy="115884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214"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693469" y="6172939"/>
              <a:ext cx="748508" cy="242287"/>
            </a:xfrm>
            <a:prstGeom prst="roundRect">
              <a:avLst/>
            </a:prstGeom>
            <a:solidFill>
              <a:srgbClr val="CC0000"/>
            </a:solidFill>
            <a:ln>
              <a:noFill/>
            </a:ln>
            <a:effectLst/>
            <a:extLst/>
          </p:spPr>
          <p:txBody>
            <a:bodyPr wrap="square" lIns="0" tIns="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統合化</a:t>
              </a:r>
              <a:endPar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255" name="右矢印 254"/>
            <p:cNvSpPr/>
            <p:nvPr/>
          </p:nvSpPr>
          <p:spPr>
            <a:xfrm>
              <a:off x="1724191" y="5562513"/>
              <a:ext cx="413238" cy="3449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ct val="0"/>
                </a:spcBef>
                <a:spcAft>
                  <a:spcPct val="0"/>
                </a:spcAft>
                <a:defRPr/>
              </a:pPr>
              <a:r>
                <a:rPr lang="ja-JP" altLang="en-US" sz="1000" dirty="0">
                  <a:solidFill>
                    <a:prstClr val="white"/>
                  </a:solidFill>
                  <a:latin typeface="Meiryo UI" panose="020B0604030504040204" pitchFamily="50" charset="-128"/>
                  <a:ea typeface="Meiryo UI" panose="020B0604030504040204" pitchFamily="50" charset="-128"/>
                </a:rPr>
                <a:t>情報</a:t>
              </a:r>
            </a:p>
          </p:txBody>
        </p:sp>
        <p:sp>
          <p:nvSpPr>
            <p:cNvPr id="215" name="右矢印 214"/>
            <p:cNvSpPr/>
            <p:nvPr/>
          </p:nvSpPr>
          <p:spPr>
            <a:xfrm>
              <a:off x="3312367" y="5568886"/>
              <a:ext cx="413238" cy="3449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ct val="0"/>
                </a:spcBef>
                <a:spcAft>
                  <a:spcPct val="0"/>
                </a:spcAft>
                <a:defRPr/>
              </a:pPr>
              <a:r>
                <a:rPr lang="ja-JP" altLang="en-US" sz="1000" dirty="0">
                  <a:solidFill>
                    <a:prstClr val="white"/>
                  </a:solidFill>
                  <a:latin typeface="Meiryo UI" panose="020B0604030504040204" pitchFamily="50" charset="-128"/>
                  <a:ea typeface="Meiryo UI" panose="020B0604030504040204" pitchFamily="50" charset="-128"/>
                </a:rPr>
                <a:t>判断</a:t>
              </a:r>
            </a:p>
          </p:txBody>
        </p:sp>
        <p:sp>
          <p:nvSpPr>
            <p:cNvPr id="258" name="右矢印 257"/>
            <p:cNvSpPr/>
            <p:nvPr/>
          </p:nvSpPr>
          <p:spPr>
            <a:xfrm rot="5400000" flipV="1">
              <a:off x="1636686" y="4898146"/>
              <a:ext cx="268773" cy="26056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ct val="0"/>
                </a:spcBef>
                <a:spcAft>
                  <a:spcPct val="0"/>
                </a:spcAft>
                <a:defRPr/>
              </a:pPr>
              <a:endParaRPr lang="ja-JP" altLang="en-US" sz="1000" dirty="0">
                <a:solidFill>
                  <a:prstClr val="white"/>
                </a:solidFill>
                <a:latin typeface="Meiryo UI" panose="020B0604030504040204" pitchFamily="50" charset="-128"/>
                <a:ea typeface="Meiryo UI" panose="020B0604030504040204" pitchFamily="50" charset="-128"/>
              </a:endParaRPr>
            </a:p>
          </p:txBody>
        </p:sp>
        <p:sp>
          <p:nvSpPr>
            <p:cNvPr id="259" name="正方形/長方形 258"/>
            <p:cNvSpPr/>
            <p:nvPr/>
          </p:nvSpPr>
          <p:spPr>
            <a:xfrm>
              <a:off x="1705674" y="4764431"/>
              <a:ext cx="2161476" cy="1358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ja-JP" altLang="en-US" sz="1050" dirty="0">
                  <a:solidFill>
                    <a:prstClr val="white"/>
                  </a:solidFill>
                  <a:latin typeface="Meiryo UI" panose="020B0604030504040204" pitchFamily="50" charset="-128"/>
                  <a:ea typeface="Meiryo UI" panose="020B0604030504040204" pitchFamily="50" charset="-128"/>
                </a:rPr>
                <a:t>付加価値</a:t>
              </a:r>
            </a:p>
          </p:txBody>
        </p:sp>
        <p:sp>
          <p:nvSpPr>
            <p:cNvPr id="260" name="正方形/長方形 259"/>
            <p:cNvSpPr/>
            <p:nvPr/>
          </p:nvSpPr>
          <p:spPr>
            <a:xfrm>
              <a:off x="3722182" y="4872849"/>
              <a:ext cx="147513" cy="956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1050" dirty="0">
                <a:solidFill>
                  <a:prstClr val="white"/>
                </a:solidFill>
                <a:latin typeface="Meiryo UI" panose="020B0604030504040204" pitchFamily="50" charset="-128"/>
                <a:ea typeface="Meiryo UI" panose="020B0604030504040204" pitchFamily="50" charset="-128"/>
              </a:endParaRPr>
            </a:p>
          </p:txBody>
        </p:sp>
      </p:grpSp>
      <p:sp>
        <p:nvSpPr>
          <p:cNvPr id="263" name="右矢印 262"/>
          <p:cNvSpPr/>
          <p:nvPr/>
        </p:nvSpPr>
        <p:spPr>
          <a:xfrm rot="16200000">
            <a:off x="121846" y="5518255"/>
            <a:ext cx="1128483" cy="34499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0" rIns="0" rtlCol="0" anchor="ctr"/>
          <a:lstStyle/>
          <a:p>
            <a:pPr algn="ctr" fontAlgn="base">
              <a:spcBef>
                <a:spcPct val="0"/>
              </a:spcBef>
              <a:spcAft>
                <a:spcPct val="0"/>
              </a:spcAft>
              <a:defRPr/>
            </a:pPr>
            <a:r>
              <a:rPr lang="ja-JP" altLang="en-US" sz="1000" dirty="0">
                <a:solidFill>
                  <a:prstClr val="black"/>
                </a:solidFill>
                <a:latin typeface="Meiryo UI" panose="020B0604030504040204" pitchFamily="50" charset="-128"/>
                <a:ea typeface="Meiryo UI" panose="020B0604030504040204" pitchFamily="50" charset="-128"/>
              </a:rPr>
              <a:t>ニ｜ズ高まり</a:t>
            </a:r>
          </a:p>
        </p:txBody>
      </p:sp>
      <p:cxnSp>
        <p:nvCxnSpPr>
          <p:cNvPr id="266" name="直線コネクタ 265">
            <a:extLst>
              <a:ext uri="{FF2B5EF4-FFF2-40B4-BE49-F238E27FC236}">
                <a16:creationId xmlns:a16="http://schemas.microsoft.com/office/drawing/2014/main" id="{107A7ED4-A538-43AA-8712-0180A81ED430}"/>
              </a:ext>
            </a:extLst>
          </p:cNvPr>
          <p:cNvCxnSpPr>
            <a:cxnSpLocks/>
          </p:cNvCxnSpPr>
          <p:nvPr/>
        </p:nvCxnSpPr>
        <p:spPr>
          <a:xfrm>
            <a:off x="8126420" y="3392014"/>
            <a:ext cx="136604"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cxnSp>
        <p:nvCxnSpPr>
          <p:cNvPr id="273" name="直線コネクタ 272">
            <a:extLst>
              <a:ext uri="{FF2B5EF4-FFF2-40B4-BE49-F238E27FC236}">
                <a16:creationId xmlns:a16="http://schemas.microsoft.com/office/drawing/2014/main" id="{1ACF6DF5-79DF-49EA-AFE0-6E1148601753}"/>
              </a:ext>
            </a:extLst>
          </p:cNvPr>
          <p:cNvCxnSpPr>
            <a:cxnSpLocks/>
          </p:cNvCxnSpPr>
          <p:nvPr/>
        </p:nvCxnSpPr>
        <p:spPr>
          <a:xfrm>
            <a:off x="8116861" y="3389913"/>
            <a:ext cx="0" cy="347437"/>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sp>
        <p:nvSpPr>
          <p:cNvPr id="288"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628460" y="4091733"/>
            <a:ext cx="42961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試行スケジュール案</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ﾓﾃﾞﾙ投資 </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2,000</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千円</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lnSpc>
                <a:spcPts val="1200"/>
              </a:lnSpc>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現地ｾﾝｼﾝｸﾞ費</a:t>
            </a:r>
            <a:r>
              <a:rPr lang="en-US" altLang="ja-JP"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5033528" y="4558739"/>
            <a:ext cx="382989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＊ｻｰﾊﾞ側：別件 仮想環境構築 投資 </a:t>
            </a:r>
            <a:r>
              <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4,000</a:t>
            </a: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千円要</a:t>
            </a:r>
            <a:endPar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90" name="図 289"/>
          <p:cNvPicPr>
            <a:picLocks noChangeAspect="1"/>
          </p:cNvPicPr>
          <p:nvPr/>
        </p:nvPicPr>
        <p:blipFill rotWithShape="1">
          <a:blip r:embed="rId13" cstate="print">
            <a:extLst>
              <a:ext uri="{28A0092B-C50C-407E-A947-70E740481C1C}">
                <a14:useLocalDpi xmlns:a14="http://schemas.microsoft.com/office/drawing/2010/main" val="0"/>
              </a:ext>
            </a:extLst>
          </a:blip>
          <a:srcRect l="12614" r="16548"/>
          <a:stretch/>
        </p:blipFill>
        <p:spPr>
          <a:xfrm>
            <a:off x="5441116" y="3583145"/>
            <a:ext cx="200055" cy="282416"/>
          </a:xfrm>
          <a:prstGeom prst="rect">
            <a:avLst/>
          </a:prstGeom>
        </p:spPr>
      </p:pic>
      <p:graphicFrame>
        <p:nvGraphicFramePr>
          <p:cNvPr id="291" name="表 290"/>
          <p:cNvGraphicFramePr>
            <a:graphicFrameLocks noGrp="1"/>
          </p:cNvGraphicFramePr>
          <p:nvPr>
            <p:extLst/>
          </p:nvPr>
        </p:nvGraphicFramePr>
        <p:xfrm>
          <a:off x="4765994" y="4807181"/>
          <a:ext cx="4149942" cy="1518706"/>
        </p:xfrm>
        <a:graphic>
          <a:graphicData uri="http://schemas.openxmlformats.org/drawingml/2006/table">
            <a:tbl>
              <a:tblPr firstRow="1" bandRow="1"/>
              <a:tblGrid>
                <a:gridCol w="313223">
                  <a:extLst>
                    <a:ext uri="{9D8B030D-6E8A-4147-A177-3AD203B41FA5}">
                      <a16:colId xmlns:a16="http://schemas.microsoft.com/office/drawing/2014/main" val="3353440619"/>
                    </a:ext>
                  </a:extLst>
                </a:gridCol>
                <a:gridCol w="1975786">
                  <a:extLst>
                    <a:ext uri="{9D8B030D-6E8A-4147-A177-3AD203B41FA5}">
                      <a16:colId xmlns:a16="http://schemas.microsoft.com/office/drawing/2014/main" val="3989864369"/>
                    </a:ext>
                  </a:extLst>
                </a:gridCol>
                <a:gridCol w="1860933">
                  <a:extLst>
                    <a:ext uri="{9D8B030D-6E8A-4147-A177-3AD203B41FA5}">
                      <a16:colId xmlns:a16="http://schemas.microsoft.com/office/drawing/2014/main" val="1004835348"/>
                    </a:ext>
                  </a:extLst>
                </a:gridCol>
              </a:tblGrid>
              <a:tr h="309683">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28282"/>
                    </a:solidFill>
                  </a:tcPr>
                </a:tc>
                <a:tc>
                  <a:txBody>
                    <a:bodyPr/>
                    <a:lstStyle>
                      <a:lvl1pPr marL="0" eaLnBrk="1" hangingPunct="1">
                        <a:defRPr kumimoji="1" b="1">
                          <a:solidFill>
                            <a:schemeClr val="lt1"/>
                          </a:solidFill>
                          <a:latin typeface="Meiryo UI"/>
                          <a:ea typeface="Meiryo UI"/>
                        </a:defRPr>
                      </a:lvl1pPr>
                      <a:lvl2pPr marL="457200" eaLnBrk="1" hangingPunct="1">
                        <a:defRPr kumimoji="1" b="1">
                          <a:solidFill>
                            <a:schemeClr val="lt1"/>
                          </a:solidFill>
                          <a:latin typeface="Meiryo UI"/>
                          <a:ea typeface="Meiryo UI"/>
                        </a:defRPr>
                      </a:lvl2pPr>
                      <a:lvl3pPr marL="914400" eaLnBrk="1" hangingPunct="1">
                        <a:defRPr kumimoji="1" b="1">
                          <a:solidFill>
                            <a:schemeClr val="lt1"/>
                          </a:solidFill>
                          <a:latin typeface="Meiryo UI"/>
                          <a:ea typeface="Meiryo UI"/>
                        </a:defRPr>
                      </a:lvl3pPr>
                      <a:lvl4pPr marL="1371600" eaLnBrk="1" hangingPunct="1">
                        <a:defRPr kumimoji="1" b="1">
                          <a:solidFill>
                            <a:schemeClr val="lt1"/>
                          </a:solidFill>
                          <a:latin typeface="Meiryo UI"/>
                          <a:ea typeface="Meiryo UI"/>
                        </a:defRPr>
                      </a:lvl4pPr>
                      <a:lvl5pPr marL="1828800" eaLnBrk="1" hangingPunct="1">
                        <a:defRPr kumimoji="1" b="1">
                          <a:solidFill>
                            <a:schemeClr val="lt1"/>
                          </a:solidFill>
                          <a:latin typeface="Meiryo UI"/>
                          <a:ea typeface="Meiryo UI"/>
                        </a:defRPr>
                      </a:lvl5pPr>
                      <a:lvl6pPr marL="2286000" eaLnBrk="1" hangingPunct="1">
                        <a:defRPr kumimoji="1" b="1">
                          <a:solidFill>
                            <a:schemeClr val="lt1"/>
                          </a:solidFill>
                          <a:latin typeface="Meiryo UI"/>
                          <a:ea typeface="Meiryo UI"/>
                        </a:defRPr>
                      </a:lvl6pPr>
                      <a:lvl7pPr marL="2743200" eaLnBrk="1" hangingPunct="1">
                        <a:defRPr kumimoji="1" b="1">
                          <a:solidFill>
                            <a:schemeClr val="lt1"/>
                          </a:solidFill>
                          <a:latin typeface="Meiryo UI"/>
                          <a:ea typeface="Meiryo UI"/>
                        </a:defRPr>
                      </a:lvl7pPr>
                      <a:lvl8pPr marL="3200400" eaLnBrk="1" hangingPunct="1">
                        <a:defRPr kumimoji="1" b="1">
                          <a:solidFill>
                            <a:schemeClr val="lt1"/>
                          </a:solidFill>
                          <a:latin typeface="Meiryo UI"/>
                          <a:ea typeface="Meiryo UI"/>
                        </a:defRPr>
                      </a:lvl8pPr>
                      <a:lvl9pPr marL="3657600" eaLnBrk="1" hangingPunct="1">
                        <a:defRPr kumimoji="1" b="1">
                          <a:solidFill>
                            <a:schemeClr val="lt1"/>
                          </a:solidFill>
                          <a:latin typeface="Meiryo UI"/>
                          <a:ea typeface="Meiryo UI"/>
                        </a:defRPr>
                      </a:lvl9pPr>
                    </a:lstStyle>
                    <a:p>
                      <a:pPr algn="ctr"/>
                      <a:r>
                        <a:rPr kumimoji="1" lang="ja-JP" altLang="en-US" sz="1500" dirty="0" smtClean="0">
                          <a:latin typeface="Meiryo UI" panose="020B0604030504040204" pitchFamily="50" charset="-128"/>
                          <a:ea typeface="Meiryo UI" panose="020B0604030504040204" pitchFamily="50" charset="-128"/>
                        </a:rPr>
                        <a:t>上期</a:t>
                      </a:r>
                      <a:endParaRPr kumimoji="1" lang="ja-JP" altLang="en-US" sz="1500" dirty="0">
                        <a:latin typeface="Meiryo UI" panose="020B0604030504040204" pitchFamily="50" charset="-128"/>
                        <a:ea typeface="Meiryo UI" panose="020B0604030504040204" pitchFamily="50" charset="-128"/>
                      </a:endParaRP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28282"/>
                    </a:solidFill>
                  </a:tcPr>
                </a:tc>
                <a:tc>
                  <a:txBody>
                    <a:bodyPr/>
                    <a:lstStyle>
                      <a:lvl1pPr marL="0" eaLnBrk="1" hangingPunct="1">
                        <a:defRPr kumimoji="1" b="1">
                          <a:solidFill>
                            <a:schemeClr val="lt1"/>
                          </a:solidFill>
                          <a:latin typeface="Meiryo UI"/>
                          <a:ea typeface="Meiryo UI"/>
                        </a:defRPr>
                      </a:lvl1pPr>
                      <a:lvl2pPr marL="457200" eaLnBrk="1" hangingPunct="1">
                        <a:defRPr kumimoji="1" b="1">
                          <a:solidFill>
                            <a:schemeClr val="lt1"/>
                          </a:solidFill>
                          <a:latin typeface="Meiryo UI"/>
                          <a:ea typeface="Meiryo UI"/>
                        </a:defRPr>
                      </a:lvl2pPr>
                      <a:lvl3pPr marL="914400" eaLnBrk="1" hangingPunct="1">
                        <a:defRPr kumimoji="1" b="1">
                          <a:solidFill>
                            <a:schemeClr val="lt1"/>
                          </a:solidFill>
                          <a:latin typeface="Meiryo UI"/>
                          <a:ea typeface="Meiryo UI"/>
                        </a:defRPr>
                      </a:lvl3pPr>
                      <a:lvl4pPr marL="1371600" eaLnBrk="1" hangingPunct="1">
                        <a:defRPr kumimoji="1" b="1">
                          <a:solidFill>
                            <a:schemeClr val="lt1"/>
                          </a:solidFill>
                          <a:latin typeface="Meiryo UI"/>
                          <a:ea typeface="Meiryo UI"/>
                        </a:defRPr>
                      </a:lvl4pPr>
                      <a:lvl5pPr marL="1828800" eaLnBrk="1" hangingPunct="1">
                        <a:defRPr kumimoji="1" b="1">
                          <a:solidFill>
                            <a:schemeClr val="lt1"/>
                          </a:solidFill>
                          <a:latin typeface="Meiryo UI"/>
                          <a:ea typeface="Meiryo UI"/>
                        </a:defRPr>
                      </a:lvl5pPr>
                      <a:lvl6pPr marL="2286000" eaLnBrk="1" hangingPunct="1">
                        <a:defRPr kumimoji="1" b="1">
                          <a:solidFill>
                            <a:schemeClr val="lt1"/>
                          </a:solidFill>
                          <a:latin typeface="Meiryo UI"/>
                          <a:ea typeface="Meiryo UI"/>
                        </a:defRPr>
                      </a:lvl6pPr>
                      <a:lvl7pPr marL="2743200" eaLnBrk="1" hangingPunct="1">
                        <a:defRPr kumimoji="1" b="1">
                          <a:solidFill>
                            <a:schemeClr val="lt1"/>
                          </a:solidFill>
                          <a:latin typeface="Meiryo UI"/>
                          <a:ea typeface="Meiryo UI"/>
                        </a:defRPr>
                      </a:lvl7pPr>
                      <a:lvl8pPr marL="3200400" eaLnBrk="1" hangingPunct="1">
                        <a:defRPr kumimoji="1" b="1">
                          <a:solidFill>
                            <a:schemeClr val="lt1"/>
                          </a:solidFill>
                          <a:latin typeface="Meiryo UI"/>
                          <a:ea typeface="Meiryo UI"/>
                        </a:defRPr>
                      </a:lvl8pPr>
                      <a:lvl9pPr marL="3657600" eaLnBrk="1" hangingPunct="1">
                        <a:defRPr kumimoji="1" b="1">
                          <a:solidFill>
                            <a:schemeClr val="lt1"/>
                          </a:solidFill>
                          <a:latin typeface="Meiryo UI"/>
                          <a:ea typeface="Meiryo UI"/>
                        </a:defRPr>
                      </a:lvl9pPr>
                    </a:lstStyle>
                    <a:p>
                      <a:pPr algn="ctr"/>
                      <a:r>
                        <a:rPr kumimoji="1" lang="ja-JP" altLang="en-US" sz="1500" dirty="0" smtClean="0">
                          <a:latin typeface="Meiryo UI" panose="020B0604030504040204" pitchFamily="50" charset="-128"/>
                          <a:ea typeface="Meiryo UI" panose="020B0604030504040204" pitchFamily="50" charset="-128"/>
                        </a:rPr>
                        <a:t>下期</a:t>
                      </a:r>
                      <a:endParaRPr kumimoji="1" lang="ja-JP" altLang="en-US" sz="1500" dirty="0">
                        <a:latin typeface="Meiryo UI" panose="020B0604030504040204" pitchFamily="50" charset="-128"/>
                        <a:ea typeface="Meiryo UI" panose="020B0604030504040204" pitchFamily="50" charset="-128"/>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828282"/>
                    </a:solidFill>
                  </a:tcPr>
                </a:tc>
                <a:extLst>
                  <a:ext uri="{0D108BD9-81ED-4DB2-BD59-A6C34878D82A}">
                    <a16:rowId xmlns:a16="http://schemas.microsoft.com/office/drawing/2014/main" val="3828079340"/>
                  </a:ext>
                </a:extLst>
              </a:tr>
              <a:tr h="119866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500" b="1" i="0" u="none" strike="noStrike" kern="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PF</a:t>
                      </a:r>
                      <a:r>
                        <a:rPr kumimoji="1" lang="ja-JP" altLang="en-US" sz="1500" b="1" i="0" u="none" strike="noStrike" kern="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試行</a:t>
                      </a:r>
                      <a:endParaRPr kumimoji="1" lang="ja-JP" altLang="en-US" sz="1500" b="1" i="0" u="none" strike="noStrike" kern="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endParaRPr>
                    </a:p>
                  </a:txBody>
                  <a:tcPr anchor="ct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lvl1pPr marL="0" eaLnBrk="1" hangingPunct="1">
                        <a:defRPr kumimoji="1">
                          <a:solidFill>
                            <a:schemeClr val="dk1"/>
                          </a:solidFill>
                          <a:latin typeface="Meiryo UI"/>
                          <a:ea typeface="Meiryo UI"/>
                        </a:defRPr>
                      </a:lvl1pPr>
                      <a:lvl2pPr marL="457200" eaLnBrk="1" hangingPunct="1">
                        <a:defRPr kumimoji="1">
                          <a:solidFill>
                            <a:schemeClr val="dk1"/>
                          </a:solidFill>
                          <a:latin typeface="Meiryo UI"/>
                          <a:ea typeface="Meiryo UI"/>
                        </a:defRPr>
                      </a:lvl2pPr>
                      <a:lvl3pPr marL="914400" eaLnBrk="1" hangingPunct="1">
                        <a:defRPr kumimoji="1">
                          <a:solidFill>
                            <a:schemeClr val="dk1"/>
                          </a:solidFill>
                          <a:latin typeface="Meiryo UI"/>
                          <a:ea typeface="Meiryo UI"/>
                        </a:defRPr>
                      </a:lvl3pPr>
                      <a:lvl4pPr marL="1371600" eaLnBrk="1" hangingPunct="1">
                        <a:defRPr kumimoji="1">
                          <a:solidFill>
                            <a:schemeClr val="dk1"/>
                          </a:solidFill>
                          <a:latin typeface="Meiryo UI"/>
                          <a:ea typeface="Meiryo UI"/>
                        </a:defRPr>
                      </a:lvl4pPr>
                      <a:lvl5pPr marL="1828800" eaLnBrk="1" hangingPunct="1">
                        <a:defRPr kumimoji="1">
                          <a:solidFill>
                            <a:schemeClr val="dk1"/>
                          </a:solidFill>
                          <a:latin typeface="Meiryo UI"/>
                          <a:ea typeface="Meiryo UI"/>
                        </a:defRPr>
                      </a:lvl5pPr>
                      <a:lvl6pPr marL="2286000" eaLnBrk="1" hangingPunct="1">
                        <a:defRPr kumimoji="1">
                          <a:solidFill>
                            <a:schemeClr val="dk1"/>
                          </a:solidFill>
                          <a:latin typeface="Meiryo UI"/>
                          <a:ea typeface="Meiryo UI"/>
                        </a:defRPr>
                      </a:lvl6pPr>
                      <a:lvl7pPr marL="2743200" eaLnBrk="1" hangingPunct="1">
                        <a:defRPr kumimoji="1">
                          <a:solidFill>
                            <a:schemeClr val="dk1"/>
                          </a:solidFill>
                          <a:latin typeface="Meiryo UI"/>
                          <a:ea typeface="Meiryo UI"/>
                        </a:defRPr>
                      </a:lvl7pPr>
                      <a:lvl8pPr marL="3200400" eaLnBrk="1" hangingPunct="1">
                        <a:defRPr kumimoji="1">
                          <a:solidFill>
                            <a:schemeClr val="dk1"/>
                          </a:solidFill>
                          <a:latin typeface="Meiryo UI"/>
                          <a:ea typeface="Meiryo UI"/>
                        </a:defRPr>
                      </a:lvl8pPr>
                      <a:lvl9pPr marL="3657600" eaLnBrk="1" hangingPunct="1">
                        <a:defRPr kumimoji="1">
                          <a:solidFill>
                            <a:schemeClr val="dk1"/>
                          </a:solidFill>
                          <a:latin typeface="Meiryo UI"/>
                          <a:ea typeface="Meiryo UI"/>
                        </a:defRPr>
                      </a:lvl9pPr>
                    </a:lstStyle>
                    <a:p>
                      <a:pPr algn="ctr"/>
                      <a:endParaRPr kumimoji="1" lang="ja-JP" altLang="en-US" sz="1500" dirty="0">
                        <a:latin typeface="Meiryo UI" panose="020B0604030504040204" pitchFamily="50" charset="-128"/>
                        <a:ea typeface="Meiryo UI" panose="020B0604030504040204" pitchFamily="50" charset="-128"/>
                      </a:endParaRPr>
                    </a:p>
                  </a:txBody>
                  <a:tcP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eaLnBrk="1" hangingPunct="1">
                        <a:defRPr kumimoji="1">
                          <a:solidFill>
                            <a:schemeClr val="dk1"/>
                          </a:solidFill>
                          <a:latin typeface="Meiryo UI"/>
                          <a:ea typeface="Meiryo UI"/>
                        </a:defRPr>
                      </a:lvl1pPr>
                      <a:lvl2pPr marL="457200" eaLnBrk="1" hangingPunct="1">
                        <a:defRPr kumimoji="1">
                          <a:solidFill>
                            <a:schemeClr val="dk1"/>
                          </a:solidFill>
                          <a:latin typeface="Meiryo UI"/>
                          <a:ea typeface="Meiryo UI"/>
                        </a:defRPr>
                      </a:lvl2pPr>
                      <a:lvl3pPr marL="914400" eaLnBrk="1" hangingPunct="1">
                        <a:defRPr kumimoji="1">
                          <a:solidFill>
                            <a:schemeClr val="dk1"/>
                          </a:solidFill>
                          <a:latin typeface="Meiryo UI"/>
                          <a:ea typeface="Meiryo UI"/>
                        </a:defRPr>
                      </a:lvl3pPr>
                      <a:lvl4pPr marL="1371600" eaLnBrk="1" hangingPunct="1">
                        <a:defRPr kumimoji="1">
                          <a:solidFill>
                            <a:schemeClr val="dk1"/>
                          </a:solidFill>
                          <a:latin typeface="Meiryo UI"/>
                          <a:ea typeface="Meiryo UI"/>
                        </a:defRPr>
                      </a:lvl4pPr>
                      <a:lvl5pPr marL="1828800" eaLnBrk="1" hangingPunct="1">
                        <a:defRPr kumimoji="1">
                          <a:solidFill>
                            <a:schemeClr val="dk1"/>
                          </a:solidFill>
                          <a:latin typeface="Meiryo UI"/>
                          <a:ea typeface="Meiryo UI"/>
                        </a:defRPr>
                      </a:lvl5pPr>
                      <a:lvl6pPr marL="2286000" eaLnBrk="1" hangingPunct="1">
                        <a:defRPr kumimoji="1">
                          <a:solidFill>
                            <a:schemeClr val="dk1"/>
                          </a:solidFill>
                          <a:latin typeface="Meiryo UI"/>
                          <a:ea typeface="Meiryo UI"/>
                        </a:defRPr>
                      </a:lvl6pPr>
                      <a:lvl7pPr marL="2743200" eaLnBrk="1" hangingPunct="1">
                        <a:defRPr kumimoji="1">
                          <a:solidFill>
                            <a:schemeClr val="dk1"/>
                          </a:solidFill>
                          <a:latin typeface="Meiryo UI"/>
                          <a:ea typeface="Meiryo UI"/>
                        </a:defRPr>
                      </a:lvl7pPr>
                      <a:lvl8pPr marL="3200400" eaLnBrk="1" hangingPunct="1">
                        <a:defRPr kumimoji="1">
                          <a:solidFill>
                            <a:schemeClr val="dk1"/>
                          </a:solidFill>
                          <a:latin typeface="Meiryo UI"/>
                          <a:ea typeface="Meiryo UI"/>
                        </a:defRPr>
                      </a:lvl8pPr>
                      <a:lvl9pPr marL="3657600" eaLnBrk="1" hangingPunct="1">
                        <a:defRPr kumimoji="1">
                          <a:solidFill>
                            <a:schemeClr val="dk1"/>
                          </a:solidFill>
                          <a:latin typeface="Meiryo UI"/>
                          <a:ea typeface="Meiryo UI"/>
                        </a:defRPr>
                      </a:lvl9pPr>
                    </a:lstStyle>
                    <a:p>
                      <a:pPr algn="ctr"/>
                      <a:endParaRPr kumimoji="1" lang="ja-JP" altLang="en-US" sz="1500" dirty="0">
                        <a:latin typeface="Meiryo UI" panose="020B0604030504040204" pitchFamily="50" charset="-128"/>
                        <a:ea typeface="Meiryo UI" panose="020B0604030504040204" pitchFamily="50" charset="-128"/>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275338058"/>
                  </a:ext>
                </a:extLst>
              </a:tr>
            </a:tbl>
          </a:graphicData>
        </a:graphic>
      </p:graphicFrame>
      <p:sp>
        <p:nvSpPr>
          <p:cNvPr id="292" name="テキスト ボックス 291"/>
          <p:cNvSpPr txBox="1"/>
          <p:nvPr/>
        </p:nvSpPr>
        <p:spPr>
          <a:xfrm>
            <a:off x="6176089" y="5572444"/>
            <a:ext cx="1861678" cy="321866"/>
          </a:xfrm>
          <a:prstGeom prst="homePlate">
            <a:avLst/>
          </a:prstGeom>
          <a:solidFill>
            <a:srgbClr val="DC0032"/>
          </a:solidFill>
          <a:ln w="19050">
            <a:noFill/>
            <a:prstDash val="sysDash"/>
          </a:ln>
        </p:spPr>
        <p:txBody>
          <a:bodyPr wrap="square" rtlCol="0" anchor="ctr">
            <a:noAutofit/>
          </a:bodyPr>
          <a:lstStyle/>
          <a:p>
            <a:pPr algn="ctr" eaLnBrk="0" fontAlgn="base" hangingPunct="0">
              <a:spcBef>
                <a:spcPct val="0"/>
              </a:spcBef>
              <a:spcAft>
                <a:spcPct val="0"/>
              </a:spcAft>
              <a:defRPr/>
            </a:pPr>
            <a:r>
              <a:rPr kumimoji="0" lang="ja-JP" altLang="en-US" sz="1200" b="1" kern="0" dirty="0">
                <a:solidFill>
                  <a:prstClr val="white"/>
                </a:solidFill>
                <a:latin typeface="Meiryo UI" panose="020B0604030504040204" pitchFamily="50" charset="-128"/>
                <a:ea typeface="Meiryo UI" panose="020B0604030504040204" pitchFamily="50" charset="-128"/>
              </a:rPr>
              <a:t>システム開発</a:t>
            </a:r>
            <a:r>
              <a:rPr kumimoji="0" lang="en-US" altLang="ja-JP" sz="1200" b="1" kern="0" dirty="0">
                <a:solidFill>
                  <a:prstClr val="white"/>
                </a:solidFill>
                <a:latin typeface="Meiryo UI" panose="020B0604030504040204" pitchFamily="50" charset="-128"/>
                <a:ea typeface="Meiryo UI" panose="020B0604030504040204" pitchFamily="50" charset="-128"/>
              </a:rPr>
              <a:t>(</a:t>
            </a:r>
            <a:r>
              <a:rPr kumimoji="0" lang="ja-JP" altLang="en-US" sz="1200" b="1" kern="0" dirty="0">
                <a:solidFill>
                  <a:prstClr val="white"/>
                </a:solidFill>
                <a:latin typeface="Meiryo UI" panose="020B0604030504040204" pitchFamily="50" charset="-128"/>
                <a:ea typeface="Meiryo UI" panose="020B0604030504040204" pitchFamily="50" charset="-128"/>
              </a:rPr>
              <a:t>試行機能</a:t>
            </a:r>
            <a:r>
              <a:rPr kumimoji="0" lang="en-US" altLang="ja-JP" sz="1200" b="1" kern="0" dirty="0">
                <a:solidFill>
                  <a:prstClr val="white"/>
                </a:solidFill>
                <a:latin typeface="Meiryo UI" panose="020B0604030504040204" pitchFamily="50" charset="-128"/>
                <a:ea typeface="Meiryo UI" panose="020B0604030504040204" pitchFamily="50" charset="-128"/>
              </a:rPr>
              <a:t>)</a:t>
            </a:r>
            <a:endParaRPr kumimoji="0" lang="ja-JP" altLang="en-US" sz="1200" b="1" kern="0" dirty="0">
              <a:solidFill>
                <a:prstClr val="white"/>
              </a:solidFill>
              <a:latin typeface="Meiryo UI" panose="020B0604030504040204" pitchFamily="50" charset="-128"/>
              <a:ea typeface="Meiryo UI" panose="020B0604030504040204" pitchFamily="50" charset="-128"/>
            </a:endParaRPr>
          </a:p>
        </p:txBody>
      </p:sp>
      <p:sp>
        <p:nvSpPr>
          <p:cNvPr id="293" name="テキスト ボックス 292"/>
          <p:cNvSpPr txBox="1"/>
          <p:nvPr/>
        </p:nvSpPr>
        <p:spPr>
          <a:xfrm>
            <a:off x="6177676" y="5165278"/>
            <a:ext cx="2017046" cy="308560"/>
          </a:xfrm>
          <a:prstGeom prst="homePlate">
            <a:avLst/>
          </a:prstGeom>
          <a:solidFill>
            <a:srgbClr val="00B050"/>
          </a:solidFill>
          <a:ln w="19050">
            <a:noFill/>
            <a:prstDash val="sysDash"/>
          </a:ln>
        </p:spPr>
        <p:txBody>
          <a:bodyPr wrap="square" rtlCol="0" anchor="ctr">
            <a:noAutofit/>
          </a:bodyPr>
          <a:lstStyle/>
          <a:p>
            <a:pPr algn="ctr" eaLnBrk="0" fontAlgn="base" hangingPunct="0">
              <a:spcBef>
                <a:spcPct val="0"/>
              </a:spcBef>
              <a:spcAft>
                <a:spcPct val="0"/>
              </a:spcAft>
              <a:defRPr/>
            </a:pPr>
            <a:r>
              <a:rPr kumimoji="0" lang="ja-JP" altLang="en-US" sz="1200" b="1" kern="0" dirty="0">
                <a:solidFill>
                  <a:prstClr val="white"/>
                </a:solidFill>
                <a:latin typeface="Meiryo UI" panose="020B0604030504040204" pitchFamily="50" charset="-128"/>
                <a:ea typeface="Meiryo UI" panose="020B0604030504040204" pitchFamily="50" charset="-128"/>
              </a:rPr>
              <a:t>会社調査・お願い</a:t>
            </a:r>
          </a:p>
        </p:txBody>
      </p:sp>
      <p:sp>
        <p:nvSpPr>
          <p:cNvPr id="301" name="テキスト ボックス 300"/>
          <p:cNvSpPr txBox="1"/>
          <p:nvPr/>
        </p:nvSpPr>
        <p:spPr>
          <a:xfrm>
            <a:off x="8009296" y="5896961"/>
            <a:ext cx="906641" cy="384893"/>
          </a:xfrm>
          <a:prstGeom prst="homePlate">
            <a:avLst/>
          </a:prstGeom>
          <a:solidFill>
            <a:srgbClr val="0070C0"/>
          </a:solidFill>
          <a:ln w="19050">
            <a:noFill/>
            <a:prstDash val="sysDash"/>
          </a:ln>
        </p:spPr>
        <p:txBody>
          <a:bodyPr wrap="square" rtlCol="0" anchor="ctr">
            <a:noAutofit/>
          </a:bodyPr>
          <a:lstStyle/>
          <a:p>
            <a:pPr algn="ctr" eaLnBrk="0" fontAlgn="base" hangingPunct="0">
              <a:lnSpc>
                <a:spcPts val="1400"/>
              </a:lnSpc>
              <a:spcBef>
                <a:spcPct val="0"/>
              </a:spcBef>
              <a:spcAft>
                <a:spcPct val="0"/>
              </a:spcAft>
              <a:defRPr/>
            </a:pPr>
            <a:r>
              <a:rPr kumimoji="0" lang="ja-JP" altLang="en-US" sz="1200" b="1" kern="0" dirty="0">
                <a:solidFill>
                  <a:prstClr val="white"/>
                </a:solidFill>
                <a:latin typeface="Meiryo UI" panose="020B0604030504040204" pitchFamily="50" charset="-128"/>
                <a:ea typeface="Meiryo UI" panose="020B0604030504040204" pitchFamily="50" charset="-128"/>
              </a:rPr>
              <a:t>トライアル</a:t>
            </a:r>
            <a:endParaRPr kumimoji="0" lang="en-US" altLang="ja-JP" sz="1200" b="1" kern="0" dirty="0">
              <a:solidFill>
                <a:prstClr val="white"/>
              </a:solidFill>
              <a:latin typeface="Meiryo UI" panose="020B0604030504040204" pitchFamily="50" charset="-128"/>
              <a:ea typeface="Meiryo UI" panose="020B0604030504040204" pitchFamily="50" charset="-128"/>
            </a:endParaRPr>
          </a:p>
          <a:p>
            <a:pPr algn="ctr" eaLnBrk="0" fontAlgn="base" hangingPunct="0">
              <a:lnSpc>
                <a:spcPts val="1400"/>
              </a:lnSpc>
              <a:spcBef>
                <a:spcPct val="0"/>
              </a:spcBef>
              <a:spcAft>
                <a:spcPct val="0"/>
              </a:spcAft>
              <a:defRPr/>
            </a:pPr>
            <a:r>
              <a:rPr kumimoji="0" lang="en-US" altLang="ja-JP" sz="1200" b="1" kern="0" dirty="0">
                <a:solidFill>
                  <a:prstClr val="white"/>
                </a:solidFill>
                <a:latin typeface="Meiryo UI" panose="020B0604030504040204" pitchFamily="50" charset="-128"/>
                <a:ea typeface="Meiryo UI" panose="020B0604030504040204" pitchFamily="50" charset="-128"/>
              </a:rPr>
              <a:t>(</a:t>
            </a:r>
            <a:r>
              <a:rPr kumimoji="0" lang="ja-JP" altLang="en-US" sz="1200" b="1" kern="0" dirty="0">
                <a:solidFill>
                  <a:prstClr val="white"/>
                </a:solidFill>
                <a:latin typeface="Meiryo UI" panose="020B0604030504040204" pitchFamily="50" charset="-128"/>
                <a:ea typeface="Meiryo UI" panose="020B0604030504040204" pitchFamily="50" charset="-128"/>
              </a:rPr>
              <a:t>半年間</a:t>
            </a:r>
            <a:r>
              <a:rPr kumimoji="0" lang="en-US" altLang="ja-JP" sz="1200" b="1" kern="0" dirty="0">
                <a:solidFill>
                  <a:prstClr val="white"/>
                </a:solidFill>
                <a:latin typeface="Meiryo UI" panose="020B0604030504040204" pitchFamily="50" charset="-128"/>
                <a:ea typeface="Meiryo UI" panose="020B0604030504040204" pitchFamily="50" charset="-128"/>
              </a:rPr>
              <a:t>)</a:t>
            </a:r>
            <a:endParaRPr kumimoji="0" lang="ja-JP" altLang="en-US" sz="1200" b="1" kern="0" dirty="0">
              <a:solidFill>
                <a:prstClr val="white"/>
              </a:solidFill>
              <a:latin typeface="Meiryo UI" panose="020B0604030504040204" pitchFamily="50" charset="-128"/>
              <a:ea typeface="Meiryo UI" panose="020B0604030504040204" pitchFamily="50" charset="-128"/>
            </a:endParaRPr>
          </a:p>
        </p:txBody>
      </p:sp>
      <p:sp>
        <p:nvSpPr>
          <p:cNvPr id="302" name="四角形: 角を丸くする 19">
            <a:extLst>
              <a:ext uri="{FF2B5EF4-FFF2-40B4-BE49-F238E27FC236}">
                <a16:creationId xmlns:a16="http://schemas.microsoft.com/office/drawing/2014/main" id="{475ACF74-04A0-49CB-AC90-88E09DDCC9C5}"/>
              </a:ext>
            </a:extLst>
          </p:cNvPr>
          <p:cNvSpPr/>
          <p:nvPr/>
        </p:nvSpPr>
        <p:spPr>
          <a:xfrm>
            <a:off x="4546404" y="6393168"/>
            <a:ext cx="4517885"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ja-JP" altLang="en-US" sz="1600" dirty="0">
                <a:solidFill>
                  <a:prstClr val="black"/>
                </a:solidFill>
                <a:latin typeface="Meiryo UI" panose="020B0604030504040204" pitchFamily="50" charset="-128"/>
                <a:ea typeface="Meiryo UI" panose="020B0604030504040204" pitchFamily="50" charset="-128"/>
              </a:rPr>
              <a:t>施設分野の</a:t>
            </a:r>
            <a:r>
              <a:rPr lang="en-US" altLang="ja-JP" sz="1600" dirty="0">
                <a:solidFill>
                  <a:prstClr val="black"/>
                </a:solidFill>
                <a:latin typeface="Meiryo UI" panose="020B0604030504040204" pitchFamily="50" charset="-128"/>
                <a:ea typeface="Meiryo UI" panose="020B0604030504040204" pitchFamily="50" charset="-128"/>
              </a:rPr>
              <a:t>PF</a:t>
            </a:r>
            <a:r>
              <a:rPr lang="ja-JP" altLang="en-US" sz="1600" dirty="0">
                <a:solidFill>
                  <a:prstClr val="black"/>
                </a:solidFill>
                <a:latin typeface="Meiryo UI" panose="020B0604030504040204" pitchFamily="50" charset="-128"/>
                <a:ea typeface="Meiryo UI" panose="020B0604030504040204" pitchFamily="50" charset="-128"/>
              </a:rPr>
              <a:t>活用による貢献と</a:t>
            </a:r>
            <a:r>
              <a:rPr lang="ja-JP" altLang="en-US" sz="1600">
                <a:solidFill>
                  <a:prstClr val="black"/>
                </a:solidFill>
                <a:latin typeface="Meiryo UI" panose="020B0604030504040204" pitchFamily="50" charset="-128"/>
                <a:ea typeface="Meiryo UI" panose="020B0604030504040204" pitchFamily="50" charset="-128"/>
              </a:rPr>
              <a:t>収益の実現に</a:t>
            </a:r>
            <a:r>
              <a:rPr lang="ja-JP" altLang="en-US" sz="1600" dirty="0">
                <a:solidFill>
                  <a:prstClr val="black"/>
                </a:solidFill>
                <a:latin typeface="Meiryo UI" panose="020B0604030504040204" pitchFamily="50" charset="-128"/>
                <a:ea typeface="Meiryo UI" panose="020B0604030504040204" pitchFamily="50" charset="-128"/>
              </a:rPr>
              <a:t>挑戦</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303" name="Rectangle 11">
            <a:extLst>
              <a:ext uri="{FF2B5EF4-FFF2-40B4-BE49-F238E27FC236}">
                <a16:creationId xmlns:a16="http://schemas.microsoft.com/office/drawing/2014/main" id="{09E5ABB3-FC0C-4843-8C47-66DF36A520F4}"/>
              </a:ext>
            </a:extLst>
          </p:cNvPr>
          <p:cNvSpPr>
            <a:spLocks noChangeArrowheads="1"/>
          </p:cNvSpPr>
          <p:nvPr/>
        </p:nvSpPr>
        <p:spPr bwMode="auto">
          <a:xfrm>
            <a:off x="8126421" y="5181450"/>
            <a:ext cx="1159839"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ｿﾘｭｰｼｮﾝ企画</a:t>
            </a:r>
            <a:endPar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04" name="Rectangle 11">
            <a:extLst>
              <a:ext uri="{FF2B5EF4-FFF2-40B4-BE49-F238E27FC236}">
                <a16:creationId xmlns:a16="http://schemas.microsoft.com/office/drawing/2014/main" id="{09E5ABB3-FC0C-4843-8C47-66DF36A520F4}"/>
              </a:ext>
            </a:extLst>
          </p:cNvPr>
          <p:cNvSpPr>
            <a:spLocks noChangeArrowheads="1"/>
          </p:cNvSpPr>
          <p:nvPr/>
        </p:nvSpPr>
        <p:spPr bwMode="auto">
          <a:xfrm>
            <a:off x="7990492" y="5554082"/>
            <a:ext cx="834717"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省ｴﾈ</a:t>
            </a:r>
            <a:r>
              <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ITS</a:t>
            </a:r>
          </a:p>
        </p:txBody>
      </p:sp>
      <p:sp>
        <p:nvSpPr>
          <p:cNvPr id="30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7584349" y="5846471"/>
            <a:ext cx="58547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GFM</a:t>
            </a:r>
          </a:p>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a:t>
            </a:r>
            <a:endPar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6" name="Rectangle 11">
            <a:extLst>
              <a:ext uri="{FF2B5EF4-FFF2-40B4-BE49-F238E27FC236}">
                <a16:creationId xmlns:a16="http://schemas.microsoft.com/office/drawing/2014/main" id="{09E5ABB3-FC0C-4843-8C47-66DF36A520F4}"/>
              </a:ext>
            </a:extLst>
          </p:cNvPr>
          <p:cNvSpPr>
            <a:spLocks noChangeArrowheads="1"/>
          </p:cNvSpPr>
          <p:nvPr/>
        </p:nvSpPr>
        <p:spPr bwMode="auto">
          <a:xfrm>
            <a:off x="5322167" y="5155574"/>
            <a:ext cx="721864" cy="1155606"/>
          </a:xfrm>
          <a:prstGeom prst="rect">
            <a:avLst/>
          </a:prstGeom>
          <a:solidFill>
            <a:srgbClr val="FFC000"/>
          </a:solidFill>
          <a:ln>
            <a:noFill/>
          </a:ln>
          <a:effectLst/>
          <a:extLst/>
        </p:spPr>
        <p:txBody>
          <a:bodyPr vert="eaVert" wrap="square" lIns="72000" anchor="ctr">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全体構想検討</a:t>
            </a:r>
            <a:endParaRPr lang="en-US" altLang="ja-JP" sz="13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27" name="動作設定ボタン: 進む/次へ 126">
            <a:hlinkClick r:id="rId4" action="ppaction://hlinksldjump" highlightClick="1"/>
          </p:cNvPr>
          <p:cNvSpPr/>
          <p:nvPr/>
        </p:nvSpPr>
        <p:spPr>
          <a:xfrm>
            <a:off x="2076543" y="4892294"/>
            <a:ext cx="267913" cy="2168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29" name="テキスト ボックス 128"/>
          <p:cNvSpPr txBox="1"/>
          <p:nvPr/>
        </p:nvSpPr>
        <p:spPr>
          <a:xfrm>
            <a:off x="2368115" y="5417085"/>
            <a:ext cx="858924" cy="207857"/>
          </a:xfrm>
          <a:prstGeom prst="rect">
            <a:avLst/>
          </a:prstGeom>
          <a:solidFill>
            <a:schemeClr val="bg1">
              <a:alpha val="50000"/>
            </a:schemeClr>
          </a:solidFill>
        </p:spPr>
        <p:txBody>
          <a:bodyPr wrap="square" lIns="0" tIns="0" rIns="0" bIns="0" rtlCol="0" anchor="ctr" anchorCtr="0">
            <a:noAutofit/>
          </a:bodyPr>
          <a:lstStyle/>
          <a:p>
            <a:pPr algn="ctr" fontAlgn="base">
              <a:lnSpc>
                <a:spcPts val="1900"/>
              </a:lnSpc>
              <a:spcBef>
                <a:spcPct val="0"/>
              </a:spcBef>
              <a:spcAft>
                <a:spcPct val="0"/>
              </a:spcAft>
              <a:defRPr/>
            </a:pPr>
            <a:r>
              <a:rPr lang="ja-JP" altLang="en-US" sz="1600" b="1" dirty="0">
                <a:solidFill>
                  <a:srgbClr val="FF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ＦＳＰＦ</a:t>
            </a:r>
          </a:p>
        </p:txBody>
      </p:sp>
    </p:spTree>
    <p:extLst>
      <p:ext uri="{BB962C8B-B14F-4D97-AF65-F5344CB8AC3E}">
        <p14:creationId xmlns:p14="http://schemas.microsoft.com/office/powerpoint/2010/main" val="32136343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グラフ 35"/>
          <p:cNvGraphicFramePr>
            <a:graphicFrameLocks/>
          </p:cNvGraphicFramePr>
          <p:nvPr>
            <p:extLst>
              <p:ext uri="{D42A27DB-BD31-4B8C-83A1-F6EECF244321}">
                <p14:modId xmlns:p14="http://schemas.microsoft.com/office/powerpoint/2010/main" val="506558092"/>
              </p:ext>
            </p:extLst>
          </p:nvPr>
        </p:nvGraphicFramePr>
        <p:xfrm>
          <a:off x="4526574" y="2203308"/>
          <a:ext cx="4372766" cy="1168542"/>
        </p:xfrm>
        <a:graphic>
          <a:graphicData uri="http://schemas.openxmlformats.org/drawingml/2006/chart">
            <c:chart xmlns:c="http://schemas.openxmlformats.org/drawingml/2006/chart" xmlns:r="http://schemas.openxmlformats.org/officeDocument/2006/relationships" r:id="rId3"/>
          </a:graphicData>
        </a:graphic>
      </p:graphicFrame>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１、背景・環境</a:t>
            </a:r>
            <a:endParaRPr kumimoji="1" lang="ja-JP" altLang="en-US"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100540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環境変化</a:t>
            </a:r>
          </a:p>
        </p:txBody>
      </p:sp>
      <p:sp>
        <p:nvSpPr>
          <p:cNvPr id="6" name="正方形/長方形 5">
            <a:extLst>
              <a:ext uri="{FF2B5EF4-FFF2-40B4-BE49-F238E27FC236}">
                <a16:creationId xmlns:a16="http://schemas.microsoft.com/office/drawing/2014/main" id="{1E01AB6F-7058-4766-9D79-B9B05824E01F}"/>
              </a:ext>
            </a:extLst>
          </p:cNvPr>
          <p:cNvSpPr/>
          <p:nvPr/>
        </p:nvSpPr>
        <p:spPr>
          <a:xfrm>
            <a:off x="229757" y="1028144"/>
            <a:ext cx="8679891" cy="67956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F9DB2BF8-1434-4F6D-B0B4-EF149E5B3E24}"/>
              </a:ext>
            </a:extLst>
          </p:cNvPr>
          <p:cNvSpPr txBox="1"/>
          <p:nvPr/>
        </p:nvSpPr>
        <p:spPr>
          <a:xfrm>
            <a:off x="277548" y="1035295"/>
            <a:ext cx="2704587" cy="700791"/>
          </a:xfrm>
          <a:prstGeom prst="rect">
            <a:avLst/>
          </a:prstGeom>
          <a:noFill/>
          <a:ln>
            <a:noFill/>
          </a:ln>
        </p:spPr>
        <p:txBody>
          <a:bodyPr wrap="square" t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lang="ja-JP" altLang="en-US" sz="1600" b="1" noProof="0" dirty="0" smtClean="0">
                <a:solidFill>
                  <a:srgbClr val="000000"/>
                </a:solidFill>
                <a:latin typeface="BIZ UDPゴシック" panose="020B0400000000000000" pitchFamily="50" charset="-128"/>
                <a:ea typeface="BIZ UDPゴシック" panose="020B0400000000000000" pitchFamily="50" charset="-128"/>
              </a:rPr>
              <a:t>自動車業界</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大変革期</a:t>
            </a: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lvl="0">
              <a:lnSpc>
                <a:spcPts val="2200"/>
              </a:lnSpc>
              <a:defRPr/>
            </a:pPr>
            <a:r>
              <a:rPr lang="ja-JP" altLang="en-US" sz="1400" b="1" dirty="0" smtClean="0">
                <a:solidFill>
                  <a:srgbClr val="000000"/>
                </a:solidFill>
                <a:latin typeface="BIZ UDPゴシック" panose="020B0400000000000000" pitchFamily="50" charset="-128"/>
                <a:ea typeface="BIZ UDPゴシック" panose="020B0400000000000000" pitchFamily="50" charset="-128"/>
              </a:rPr>
              <a:t>→ </a:t>
            </a:r>
            <a:r>
              <a:rPr lang="en-US" altLang="ja-JP" sz="1400" b="1" dirty="0" smtClean="0">
                <a:solidFill>
                  <a:srgbClr val="000000"/>
                </a:solidFill>
                <a:latin typeface="BIZ UDPゴシック" panose="020B0400000000000000" pitchFamily="50" charset="-128"/>
                <a:ea typeface="BIZ UDPゴシック" panose="020B0400000000000000" pitchFamily="50" charset="-128"/>
              </a:rPr>
              <a:t>DN</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の</a:t>
            </a:r>
            <a:r>
              <a:rPr lang="en-US" altLang="ja-JP" sz="1400" b="1" dirty="0" smtClean="0">
                <a:solidFill>
                  <a:srgbClr val="000000"/>
                </a:solidFill>
                <a:latin typeface="BIZ UDPゴシック" panose="020B0400000000000000" pitchFamily="50" charset="-128"/>
                <a:ea typeface="BIZ UDPゴシック" panose="020B0400000000000000" pitchFamily="50" charset="-128"/>
              </a:rPr>
              <a:t>CASE</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対応と足元固め</a:t>
            </a:r>
            <a:endParaRPr lang="ja-JP" altLang="en-US" sz="1600" b="1" dirty="0">
              <a:solidFill>
                <a:srgbClr val="000000"/>
              </a:solidFill>
              <a:latin typeface="BIZ UDPゴシック" panose="020B0400000000000000" pitchFamily="50" charset="-128"/>
              <a:ea typeface="BIZ UDPゴシック" panose="020B0400000000000000" pitchFamily="50" charset="-128"/>
            </a:endParaRPr>
          </a:p>
        </p:txBody>
      </p:sp>
      <p:sp>
        <p:nvSpPr>
          <p:cNvPr id="8" name="右矢印 6">
            <a:extLst>
              <a:ext uri="{FF2B5EF4-FFF2-40B4-BE49-F238E27FC236}">
                <a16:creationId xmlns:a16="http://schemas.microsoft.com/office/drawing/2014/main" id="{C67FD6C5-866B-429A-9389-AC197684B540}"/>
              </a:ext>
            </a:extLst>
          </p:cNvPr>
          <p:cNvSpPr/>
          <p:nvPr/>
        </p:nvSpPr>
        <p:spPr>
          <a:xfrm>
            <a:off x="2954998" y="1204192"/>
            <a:ext cx="259114" cy="373381"/>
          </a:xfrm>
          <a:prstGeom prst="rightArrow">
            <a:avLst>
              <a:gd name="adj1" fmla="val 60512"/>
              <a:gd name="adj2" fmla="val 5000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57" name="テキスト ボックス 56">
            <a:extLst>
              <a:ext uri="{FF2B5EF4-FFF2-40B4-BE49-F238E27FC236}">
                <a16:creationId xmlns:a16="http://schemas.microsoft.com/office/drawing/2014/main" id="{0985D6BB-1F31-4098-BA2D-9684D24107D6}"/>
              </a:ext>
            </a:extLst>
          </p:cNvPr>
          <p:cNvSpPr txBox="1"/>
          <p:nvPr/>
        </p:nvSpPr>
        <p:spPr>
          <a:xfrm>
            <a:off x="7756365" y="1091741"/>
            <a:ext cx="1109196" cy="565146"/>
          </a:xfrm>
          <a:prstGeom prst="rect">
            <a:avLst/>
          </a:prstGeom>
          <a:solidFill>
            <a:schemeClr val="bg2"/>
          </a:solidFill>
        </p:spPr>
        <p:txBody>
          <a:bodyPr wrap="square" lIns="36000" tIns="36000" rIns="36000" b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solidFill>
                  <a:srgbClr val="FFFFFF"/>
                </a:solidFill>
                <a:latin typeface="BIZ UDPゴシック" panose="020B0400000000000000" pitchFamily="50" charset="-128"/>
                <a:ea typeface="BIZ UDPゴシック" panose="020B0400000000000000" pitchFamily="50" charset="-128"/>
              </a:rPr>
              <a:t>戦時下</a:t>
            </a:r>
            <a:endParaRPr lang="en-US" altLang="ja-JP" sz="1600" b="1" dirty="0" smtClean="0">
              <a:solidFill>
                <a:srgbClr val="FFFFFF"/>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solidFill>
                  <a:srgbClr val="FFFFFF"/>
                </a:solidFill>
                <a:latin typeface="BIZ UDPゴシック" panose="020B0400000000000000" pitchFamily="50" charset="-128"/>
                <a:ea typeface="BIZ UDPゴシック" panose="020B0400000000000000" pitchFamily="50" charset="-128"/>
              </a:rPr>
              <a:t>攻め方再考</a:t>
            </a:r>
            <a:endParaRPr lang="en-US" altLang="ja-JP" sz="1600" b="1" dirty="0" smtClean="0">
              <a:solidFill>
                <a:srgbClr val="FFFFFF"/>
              </a:solidFill>
              <a:latin typeface="BIZ UDPゴシック" panose="020B0400000000000000" pitchFamily="50" charset="-128"/>
              <a:ea typeface="BIZ UDPゴシック" panose="020B0400000000000000" pitchFamily="50" charset="-128"/>
            </a:endParaRPr>
          </a:p>
        </p:txBody>
      </p:sp>
      <p:sp>
        <p:nvSpPr>
          <p:cNvPr id="71" name="テキスト ボックス 70">
            <a:extLst>
              <a:ext uri="{FF2B5EF4-FFF2-40B4-BE49-F238E27FC236}">
                <a16:creationId xmlns:a16="http://schemas.microsoft.com/office/drawing/2014/main" id="{9B8EAC3F-4048-496D-9945-C021A83DEE30}"/>
              </a:ext>
            </a:extLst>
          </p:cNvPr>
          <p:cNvSpPr txBox="1"/>
          <p:nvPr/>
        </p:nvSpPr>
        <p:spPr>
          <a:xfrm>
            <a:off x="3257618" y="1028144"/>
            <a:ext cx="4538420" cy="700791"/>
          </a:xfrm>
          <a:prstGeom prst="rect">
            <a:avLst/>
          </a:prstGeom>
          <a:noFill/>
          <a:ln>
            <a:noFill/>
          </a:ln>
        </p:spPr>
        <p:txBody>
          <a:bodyPr wrap="square" tIns="0" bIns="0" rtlCol="0" anchor="ctr">
            <a:noAutofit/>
          </a:bodyPr>
          <a:lstStyle/>
          <a:p>
            <a:pPr lvl="0">
              <a:defRPr/>
            </a:pPr>
            <a:r>
              <a:rPr lang="en-US" altLang="ja-JP" sz="1600" b="1" dirty="0">
                <a:solidFill>
                  <a:srgbClr val="000000"/>
                </a:solidFill>
                <a:latin typeface="BIZ UDPゴシック" panose="020B0400000000000000" pitchFamily="50" charset="-128"/>
                <a:ea typeface="BIZ UDPゴシック" panose="020B0400000000000000" pitchFamily="50" charset="-128"/>
              </a:rPr>
              <a:t>&lt;</a:t>
            </a:r>
            <a:r>
              <a:rPr lang="ja-JP" altLang="en-US" sz="1600" b="1" dirty="0">
                <a:solidFill>
                  <a:srgbClr val="000000"/>
                </a:solidFill>
                <a:latin typeface="BIZ UDPゴシック" panose="020B0400000000000000" pitchFamily="50" charset="-128"/>
                <a:ea typeface="BIZ UDPゴシック" panose="020B0400000000000000" pitchFamily="50" charset="-128"/>
              </a:rPr>
              <a:t>貢献</a:t>
            </a:r>
            <a:r>
              <a:rPr lang="en-US" altLang="ja-JP" sz="1600" b="1" dirty="0">
                <a:solidFill>
                  <a:srgbClr val="000000"/>
                </a:solidFill>
                <a:latin typeface="BIZ UDPゴシック" panose="020B0400000000000000" pitchFamily="50" charset="-128"/>
                <a:ea typeface="BIZ UDPゴシック" panose="020B0400000000000000" pitchFamily="50" charset="-128"/>
              </a:rPr>
              <a:t>&gt; </a:t>
            </a:r>
            <a:r>
              <a:rPr lang="ja-JP" altLang="en-US" sz="1600" b="1" dirty="0">
                <a:solidFill>
                  <a:srgbClr val="000000"/>
                </a:solidFill>
                <a:latin typeface="BIZ UDPゴシック" panose="020B0400000000000000" pitchFamily="50" charset="-128"/>
                <a:ea typeface="BIZ UDPゴシック" panose="020B0400000000000000" pitchFamily="50" charset="-128"/>
              </a:rPr>
              <a:t>競争力を高める施設インフラ基盤づくり</a:t>
            </a:r>
          </a:p>
          <a:p>
            <a:pPr lvl="0">
              <a:defRPr/>
            </a:pPr>
            <a:r>
              <a:rPr lang="en-US" altLang="ja-JP" sz="1600" b="1" dirty="0">
                <a:solidFill>
                  <a:srgbClr val="000000"/>
                </a:solidFill>
                <a:latin typeface="BIZ UDPゴシック" panose="020B0400000000000000" pitchFamily="50" charset="-128"/>
                <a:ea typeface="BIZ UDPゴシック" panose="020B0400000000000000" pitchFamily="50" charset="-128"/>
              </a:rPr>
              <a:t>&lt;</a:t>
            </a:r>
            <a:r>
              <a:rPr lang="ja-JP" altLang="en-US" sz="1600" b="1" dirty="0">
                <a:solidFill>
                  <a:srgbClr val="000000"/>
                </a:solidFill>
                <a:latin typeface="BIZ UDPゴシック" panose="020B0400000000000000" pitchFamily="50" charset="-128"/>
                <a:ea typeface="BIZ UDPゴシック" panose="020B0400000000000000" pitchFamily="50" charset="-128"/>
              </a:rPr>
              <a:t>拡大</a:t>
            </a:r>
            <a:r>
              <a:rPr lang="en-US" altLang="ja-JP" sz="1600" b="1" dirty="0">
                <a:solidFill>
                  <a:srgbClr val="000000"/>
                </a:solidFill>
                <a:latin typeface="BIZ UDPゴシック" panose="020B0400000000000000" pitchFamily="50" charset="-128"/>
                <a:ea typeface="BIZ UDPゴシック" panose="020B0400000000000000" pitchFamily="50" charset="-128"/>
              </a:rPr>
              <a:t>&gt; </a:t>
            </a:r>
            <a:r>
              <a:rPr lang="ja-JP" altLang="en-US" sz="1600" b="1" dirty="0">
                <a:solidFill>
                  <a:srgbClr val="000000"/>
                </a:solidFill>
                <a:latin typeface="BIZ UDPゴシック" panose="020B0400000000000000" pitchFamily="50" charset="-128"/>
                <a:ea typeface="BIZ UDPゴシック" panose="020B0400000000000000" pitchFamily="50" charset="-128"/>
              </a:rPr>
              <a:t>ソリューション会社への変革</a:t>
            </a:r>
          </a:p>
        </p:txBody>
      </p:sp>
      <p:sp>
        <p:nvSpPr>
          <p:cNvPr id="79" name="テキスト ボックス 78">
            <a:extLst>
              <a:ext uri="{FF2B5EF4-FFF2-40B4-BE49-F238E27FC236}">
                <a16:creationId xmlns:a16="http://schemas.microsoft.com/office/drawing/2014/main" id="{D8A93D1A-6E7D-4C96-B4E7-090F9F807647}"/>
              </a:ext>
            </a:extLst>
          </p:cNvPr>
          <p:cNvSpPr txBox="1"/>
          <p:nvPr/>
        </p:nvSpPr>
        <p:spPr>
          <a:xfrm>
            <a:off x="249805" y="1839361"/>
            <a:ext cx="39260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20’</a:t>
            </a:r>
            <a:r>
              <a:rPr kumimoji="1" lang="ja-JP" altLang="en-US" sz="16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省エネ</a:t>
            </a:r>
            <a:r>
              <a:rPr kumimoji="1" lang="en-US" altLang="ja-JP" sz="16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IT</a:t>
            </a:r>
            <a:r>
              <a:rPr kumimoji="1" lang="ja-JP" altLang="en-US" sz="16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ソリューション</a:t>
            </a:r>
            <a:r>
              <a:rPr kumimoji="1" lang="ja-JP" altLang="en-US" sz="16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部の損益分岐</a:t>
            </a:r>
            <a:endParaRPr kumimoji="1" lang="ja-JP" altLang="en-US" sz="16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graphicFrame>
        <p:nvGraphicFramePr>
          <p:cNvPr id="80" name="グラフ 79">
            <a:extLst>
              <a:ext uri="{FF2B5EF4-FFF2-40B4-BE49-F238E27FC236}">
                <a16:creationId xmlns:a16="http://schemas.microsoft.com/office/drawing/2014/main" id="{444C07A2-B91D-4103-902F-A3B1DFDBFA33}"/>
              </a:ext>
            </a:extLst>
          </p:cNvPr>
          <p:cNvGraphicFramePr>
            <a:graphicFrameLocks/>
          </p:cNvGraphicFramePr>
          <p:nvPr>
            <p:extLst>
              <p:ext uri="{D42A27DB-BD31-4B8C-83A1-F6EECF244321}">
                <p14:modId xmlns:p14="http://schemas.microsoft.com/office/powerpoint/2010/main" val="1649287598"/>
              </p:ext>
            </p:extLst>
          </p:nvPr>
        </p:nvGraphicFramePr>
        <p:xfrm>
          <a:off x="237098" y="2200804"/>
          <a:ext cx="4135769" cy="248146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1" name="表 80">
            <a:extLst>
              <a:ext uri="{FF2B5EF4-FFF2-40B4-BE49-F238E27FC236}">
                <a16:creationId xmlns:a16="http://schemas.microsoft.com/office/drawing/2014/main" id="{8066311D-E903-4A00-84EC-65403F6C804B}"/>
              </a:ext>
            </a:extLst>
          </p:cNvPr>
          <p:cNvGraphicFramePr>
            <a:graphicFrameLocks noGrp="1"/>
          </p:cNvGraphicFramePr>
          <p:nvPr>
            <p:extLst>
              <p:ext uri="{D42A27DB-BD31-4B8C-83A1-F6EECF244321}">
                <p14:modId xmlns:p14="http://schemas.microsoft.com/office/powerpoint/2010/main" val="125341865"/>
              </p:ext>
            </p:extLst>
          </p:nvPr>
        </p:nvGraphicFramePr>
        <p:xfrm>
          <a:off x="246921" y="4830879"/>
          <a:ext cx="4125949" cy="723900"/>
        </p:xfrm>
        <a:graphic>
          <a:graphicData uri="http://schemas.openxmlformats.org/drawingml/2006/table">
            <a:tbl>
              <a:tblPr/>
              <a:tblGrid>
                <a:gridCol w="565879">
                  <a:extLst>
                    <a:ext uri="{9D8B030D-6E8A-4147-A177-3AD203B41FA5}">
                      <a16:colId xmlns:a16="http://schemas.microsoft.com/office/drawing/2014/main" val="1778518280"/>
                    </a:ext>
                  </a:extLst>
                </a:gridCol>
                <a:gridCol w="593345">
                  <a:extLst>
                    <a:ext uri="{9D8B030D-6E8A-4147-A177-3AD203B41FA5}">
                      <a16:colId xmlns:a16="http://schemas.microsoft.com/office/drawing/2014/main" val="2782442441"/>
                    </a:ext>
                  </a:extLst>
                </a:gridCol>
                <a:gridCol w="593345">
                  <a:extLst>
                    <a:ext uri="{9D8B030D-6E8A-4147-A177-3AD203B41FA5}">
                      <a16:colId xmlns:a16="http://schemas.microsoft.com/office/drawing/2014/main" val="3806229984"/>
                    </a:ext>
                  </a:extLst>
                </a:gridCol>
                <a:gridCol w="593345">
                  <a:extLst>
                    <a:ext uri="{9D8B030D-6E8A-4147-A177-3AD203B41FA5}">
                      <a16:colId xmlns:a16="http://schemas.microsoft.com/office/drawing/2014/main" val="3130137764"/>
                    </a:ext>
                  </a:extLst>
                </a:gridCol>
                <a:gridCol w="593345">
                  <a:extLst>
                    <a:ext uri="{9D8B030D-6E8A-4147-A177-3AD203B41FA5}">
                      <a16:colId xmlns:a16="http://schemas.microsoft.com/office/drawing/2014/main" val="621911279"/>
                    </a:ext>
                  </a:extLst>
                </a:gridCol>
                <a:gridCol w="593345">
                  <a:extLst>
                    <a:ext uri="{9D8B030D-6E8A-4147-A177-3AD203B41FA5}">
                      <a16:colId xmlns:a16="http://schemas.microsoft.com/office/drawing/2014/main" val="4166040238"/>
                    </a:ext>
                  </a:extLst>
                </a:gridCol>
                <a:gridCol w="593345">
                  <a:extLst>
                    <a:ext uri="{9D8B030D-6E8A-4147-A177-3AD203B41FA5}">
                      <a16:colId xmlns:a16="http://schemas.microsoft.com/office/drawing/2014/main" val="2543464742"/>
                    </a:ext>
                  </a:extLst>
                </a:gridCol>
              </a:tblGrid>
              <a:tr h="180975">
                <a:tc>
                  <a:txBody>
                    <a:bodyPr/>
                    <a:lstStyle/>
                    <a:p>
                      <a:pPr algn="ctr" fontAlgn="ctr"/>
                      <a:r>
                        <a:rPr lang="ja-JP" altLang="en-US" sz="700" b="1" i="0" u="none" strike="noStrike"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a:t>
                      </a:r>
                      <a:r>
                        <a:rPr lang="ja-JP" altLang="en-US" sz="700" b="1" i="0" u="none" strike="noStrike"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利益率</a:t>
                      </a:r>
                      <a:r>
                        <a:rPr lang="en-US" altLang="ja-JP" sz="700" b="1" i="0" u="none" strike="noStrike"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11%</a:t>
                      </a:r>
                      <a:endParaRPr lang="ja-JP" altLang="en-US" sz="700" b="1" i="0" u="none" strike="noStrike"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ja-JP" altLang="en-US" sz="900" b="0" i="0" u="none" strike="noStrike" dirty="0">
                          <a:solidFill>
                            <a:srgbClr val="000000"/>
                          </a:solidFill>
                          <a:effectLst/>
                          <a:latin typeface="BIZ UDPゴシック" panose="020B0400000000000000" pitchFamily="50" charset="-128"/>
                          <a:ea typeface="BIZ UDPゴシック" panose="020B0400000000000000" pitchFamily="50" charset="-128"/>
                        </a:rPr>
                        <a:t>▲</a:t>
                      </a:r>
                      <a:r>
                        <a:rPr lang="en-US" altLang="ja-JP" sz="900" b="0" i="0" u="none" strike="noStrike" dirty="0">
                          <a:solidFill>
                            <a:srgbClr val="000000"/>
                          </a:solidFill>
                          <a:effectLst/>
                          <a:latin typeface="BIZ UDPゴシック" panose="020B0400000000000000" pitchFamily="50" charset="-128"/>
                          <a:ea typeface="BIZ UDPゴシック" panose="020B0400000000000000" pitchFamily="50" charset="-128"/>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ja-JP" altLang="en-US" sz="900" b="0" i="0" u="none" strike="noStrike" dirty="0">
                          <a:solidFill>
                            <a:srgbClr val="000000"/>
                          </a:solidFill>
                          <a:effectLst/>
                          <a:latin typeface="BIZ UDPゴシック" panose="020B0400000000000000" pitchFamily="50" charset="-128"/>
                          <a:ea typeface="BIZ UDPゴシック" panose="020B0400000000000000" pitchFamily="50" charset="-128"/>
                        </a:rPr>
                        <a:t>▲</a:t>
                      </a:r>
                      <a:r>
                        <a:rPr lang="en-US" altLang="ja-JP" sz="900" b="0" i="0" u="none" strike="noStrike" dirty="0">
                          <a:solidFill>
                            <a:srgbClr val="000000"/>
                          </a:solidFill>
                          <a:effectLst/>
                          <a:latin typeface="BIZ UDPゴシック" panose="020B0400000000000000" pitchFamily="50" charset="-128"/>
                          <a:ea typeface="BIZ UDPゴシック" panose="020B0400000000000000" pitchFamily="50" charset="-128"/>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ja-JP" altLang="en-US" sz="900" b="0" i="0" u="none" strike="noStrike" dirty="0">
                          <a:solidFill>
                            <a:srgbClr val="000000"/>
                          </a:solidFill>
                          <a:effectLst/>
                          <a:latin typeface="BIZ UDPゴシック" panose="020B0400000000000000" pitchFamily="50" charset="-128"/>
                          <a:ea typeface="BIZ UDPゴシック" panose="020B0400000000000000" pitchFamily="50" charset="-128"/>
                        </a:rPr>
                        <a:t>▲</a:t>
                      </a:r>
                      <a:r>
                        <a:rPr lang="en-US" altLang="ja-JP" sz="900" b="0" i="0" u="none" strike="noStrike" dirty="0">
                          <a:solidFill>
                            <a:srgbClr val="000000"/>
                          </a:solidFill>
                          <a:effectLst/>
                          <a:latin typeface="BIZ UDPゴシック" panose="020B0400000000000000" pitchFamily="50" charset="-128"/>
                          <a:ea typeface="BIZ UDPゴシック" panose="020B0400000000000000" pitchFamily="50" charset="-128"/>
                        </a:rPr>
                        <a:t>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ja-JP" altLang="en-US" sz="900" b="0" i="0" u="none" strike="noStrike" dirty="0">
                          <a:solidFill>
                            <a:srgbClr val="000000"/>
                          </a:solidFill>
                          <a:effectLst/>
                          <a:latin typeface="BIZ UDPゴシック" panose="020B0400000000000000" pitchFamily="50" charset="-128"/>
                          <a:ea typeface="BIZ UDPゴシック" panose="020B0400000000000000" pitchFamily="50" charset="-128"/>
                        </a:rPr>
                        <a:t>▲</a:t>
                      </a:r>
                      <a:r>
                        <a:rPr lang="en-US" altLang="ja-JP" sz="900" b="0" i="0" u="none" strike="noStrike" dirty="0">
                          <a:solidFill>
                            <a:srgbClr val="000000"/>
                          </a:solidFill>
                          <a:effectLst/>
                          <a:latin typeface="BIZ UDPゴシック" panose="020B0400000000000000" pitchFamily="50" charset="-128"/>
                          <a:ea typeface="BIZ UDPゴシック" panose="020B0400000000000000" pitchFamily="50" charset="-128"/>
                        </a:rPr>
                        <a:t>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ja-JP" altLang="en-US" sz="900" b="0" i="0" u="none" strike="noStrike" dirty="0">
                          <a:solidFill>
                            <a:srgbClr val="000000"/>
                          </a:solidFill>
                          <a:effectLst/>
                          <a:latin typeface="BIZ UDPゴシック" panose="020B0400000000000000" pitchFamily="50" charset="-128"/>
                          <a:ea typeface="BIZ UDPゴシック" panose="020B0400000000000000" pitchFamily="50" charset="-128"/>
                        </a:rPr>
                        <a:t>▲</a:t>
                      </a:r>
                      <a:r>
                        <a:rPr lang="en-US" altLang="ja-JP" sz="900" b="0" i="0" u="none" strike="noStrike" dirty="0">
                          <a:solidFill>
                            <a:srgbClr val="000000"/>
                          </a:solidFill>
                          <a:effectLst/>
                          <a:latin typeface="BIZ UDPゴシック" panose="020B0400000000000000" pitchFamily="50" charset="-128"/>
                          <a:ea typeface="BIZ UDPゴシック" panose="020B0400000000000000" pitchFamily="50" charset="-128"/>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ja-JP" sz="900" b="0" i="0" u="none" strike="noStrike" dirty="0">
                          <a:solidFill>
                            <a:srgbClr val="000000"/>
                          </a:solidFill>
                          <a:effectLst/>
                          <a:latin typeface="BIZ UDPゴシック" panose="020B0400000000000000" pitchFamily="50" charset="-128"/>
                          <a:ea typeface="BIZ UDPゴシック" panose="020B0400000000000000" pitchFamily="50" charset="-128"/>
                        </a:rPr>
                        <a:t>20</a:t>
                      </a:r>
                      <a:r>
                        <a:rPr lang="ja-JP" altLang="en-US" sz="900" b="0" i="0" u="none" strike="noStrike" dirty="0">
                          <a:solidFill>
                            <a:srgbClr val="000000"/>
                          </a:solidFill>
                          <a:effectLst/>
                          <a:latin typeface="BIZ UDPゴシック" panose="020B0400000000000000" pitchFamily="50" charset="-128"/>
                          <a:ea typeface="BIZ UDPゴシック" panose="020B0400000000000000" pitchFamily="50" charset="-128"/>
                        </a:rPr>
                        <a:t>年計画</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248961273"/>
                  </a:ext>
                </a:extLst>
              </a:tr>
              <a:tr h="180975">
                <a:tc>
                  <a:txBody>
                    <a:bodyPr/>
                    <a:lstStyle/>
                    <a:p>
                      <a:pPr algn="r" fontAlgn="ctr"/>
                      <a:r>
                        <a:rPr lang="ja-JP" altLang="en-US" sz="900" b="0" i="0" u="none" strike="noStrike">
                          <a:solidFill>
                            <a:srgbClr val="000000"/>
                          </a:solidFill>
                          <a:effectLst/>
                          <a:latin typeface="BIZ UDPゴシック" panose="020B0400000000000000" pitchFamily="50" charset="-128"/>
                          <a:ea typeface="BIZ UDPゴシック" panose="020B0400000000000000" pitchFamily="50" charset="-128"/>
                        </a:rPr>
                        <a:t>売上高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r" fontAlgn="ctr"/>
                      <a:r>
                        <a:rPr lang="en-US" altLang="ja-JP" sz="900" b="0" i="0" u="none" strike="noStrike" dirty="0">
                          <a:solidFill>
                            <a:srgbClr val="000000"/>
                          </a:solidFill>
                          <a:effectLst/>
                          <a:latin typeface="BIZ UDPゴシック" panose="020B0400000000000000" pitchFamily="50" charset="-128"/>
                          <a:ea typeface="BIZ UDPゴシック" panose="020B0400000000000000" pitchFamily="50" charset="-128"/>
                        </a:rPr>
                        <a:t>393,470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r" fontAlgn="ctr"/>
                      <a:r>
                        <a:rPr lang="en-US" altLang="ja-JP" sz="900" b="0" i="0" u="none" strike="noStrike" dirty="0">
                          <a:solidFill>
                            <a:srgbClr val="000000"/>
                          </a:solidFill>
                          <a:effectLst/>
                          <a:latin typeface="BIZ UDPゴシック" panose="020B0400000000000000" pitchFamily="50" charset="-128"/>
                          <a:ea typeface="BIZ UDPゴシック" panose="020B0400000000000000" pitchFamily="50" charset="-128"/>
                        </a:rPr>
                        <a:t>472,164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r" fontAlgn="ctr"/>
                      <a:r>
                        <a:rPr lang="en-US" altLang="ja-JP" sz="900" b="0" i="0" u="none" strike="noStrike" dirty="0">
                          <a:solidFill>
                            <a:srgbClr val="000000"/>
                          </a:solidFill>
                          <a:effectLst/>
                          <a:latin typeface="BIZ UDPゴシック" panose="020B0400000000000000" pitchFamily="50" charset="-128"/>
                          <a:ea typeface="BIZ UDPゴシック" panose="020B0400000000000000" pitchFamily="50" charset="-128"/>
                        </a:rPr>
                        <a:t>550,858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r" fontAlgn="ctr"/>
                      <a:r>
                        <a:rPr lang="en-US" altLang="ja-JP" sz="900" b="0" i="0" u="none" strike="noStrike" dirty="0">
                          <a:solidFill>
                            <a:srgbClr val="000000"/>
                          </a:solidFill>
                          <a:effectLst/>
                          <a:latin typeface="BIZ UDPゴシック" panose="020B0400000000000000" pitchFamily="50" charset="-128"/>
                          <a:ea typeface="BIZ UDPゴシック" panose="020B0400000000000000" pitchFamily="50" charset="-128"/>
                        </a:rPr>
                        <a:t>629,552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r" fontAlgn="ctr"/>
                      <a:r>
                        <a:rPr lang="en-US" altLang="ja-JP" sz="900" b="0" i="0" u="none" strike="noStrike">
                          <a:solidFill>
                            <a:srgbClr val="000000"/>
                          </a:solidFill>
                          <a:effectLst/>
                          <a:latin typeface="BIZ UDPゴシック" panose="020B0400000000000000" pitchFamily="50" charset="-128"/>
                          <a:ea typeface="BIZ UDPゴシック" panose="020B0400000000000000" pitchFamily="50" charset="-128"/>
                        </a:rPr>
                        <a:t>708,246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r" fontAlgn="ctr"/>
                      <a:r>
                        <a:rPr lang="en-US" altLang="ja-JP" sz="900" b="0" i="0" u="none" strike="noStrike">
                          <a:solidFill>
                            <a:srgbClr val="000000"/>
                          </a:solidFill>
                          <a:effectLst/>
                          <a:latin typeface="BIZ UDPゴシック" panose="020B0400000000000000" pitchFamily="50" charset="-128"/>
                          <a:ea typeface="BIZ UDPゴシック" panose="020B0400000000000000" pitchFamily="50" charset="-128"/>
                        </a:rPr>
                        <a:t>786,940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3554887194"/>
                  </a:ext>
                </a:extLst>
              </a:tr>
              <a:tr h="180975">
                <a:tc>
                  <a:txBody>
                    <a:bodyPr/>
                    <a:lstStyle/>
                    <a:p>
                      <a:pPr algn="r" fontAlgn="ctr"/>
                      <a:r>
                        <a:rPr lang="ja-JP" altLang="en-US" sz="900" b="0" i="0" u="none" strike="noStrike">
                          <a:solidFill>
                            <a:srgbClr val="000000"/>
                          </a:solidFill>
                          <a:effectLst/>
                          <a:latin typeface="BIZ UDPゴシック" panose="020B0400000000000000" pitchFamily="50" charset="-128"/>
                          <a:ea typeface="BIZ UDPゴシック" panose="020B0400000000000000" pitchFamily="50" charset="-128"/>
                        </a:rPr>
                        <a:t>原価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altLang="ja-JP" sz="900" b="0" i="0" u="none" strike="noStrike" dirty="0">
                          <a:solidFill>
                            <a:srgbClr val="000000"/>
                          </a:solidFill>
                          <a:effectLst/>
                          <a:latin typeface="BIZ UDPゴシック" panose="020B0400000000000000" pitchFamily="50" charset="-128"/>
                          <a:ea typeface="BIZ UDPゴシック" panose="020B0400000000000000" pitchFamily="50" charset="-128"/>
                        </a:rPr>
                        <a:t>503,231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altLang="ja-JP" sz="900" b="0" i="0" u="none" strike="noStrike">
                          <a:solidFill>
                            <a:srgbClr val="000000"/>
                          </a:solidFill>
                          <a:effectLst/>
                          <a:latin typeface="BIZ UDPゴシック" panose="020B0400000000000000" pitchFamily="50" charset="-128"/>
                          <a:ea typeface="BIZ UDPゴシック" panose="020B0400000000000000" pitchFamily="50" charset="-128"/>
                        </a:rPr>
                        <a:t>544,133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altLang="ja-JP" sz="900" b="0" i="0" u="none" strike="noStrike">
                          <a:solidFill>
                            <a:srgbClr val="000000"/>
                          </a:solidFill>
                          <a:effectLst/>
                          <a:latin typeface="BIZ UDPゴシック" panose="020B0400000000000000" pitchFamily="50" charset="-128"/>
                          <a:ea typeface="BIZ UDPゴシック" panose="020B0400000000000000" pitchFamily="50" charset="-128"/>
                        </a:rPr>
                        <a:t>585,035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altLang="ja-JP" sz="900" b="0" i="0" u="none" strike="noStrike" dirty="0">
                          <a:solidFill>
                            <a:srgbClr val="000000"/>
                          </a:solidFill>
                          <a:effectLst/>
                          <a:latin typeface="BIZ UDPゴシック" panose="020B0400000000000000" pitchFamily="50" charset="-128"/>
                          <a:ea typeface="BIZ UDPゴシック" panose="020B0400000000000000" pitchFamily="50" charset="-128"/>
                        </a:rPr>
                        <a:t>625,938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altLang="ja-JP" sz="900" b="0" i="0" u="none" strike="noStrike" dirty="0">
                          <a:solidFill>
                            <a:srgbClr val="000000"/>
                          </a:solidFill>
                          <a:effectLst/>
                          <a:latin typeface="BIZ UDPゴシック" panose="020B0400000000000000" pitchFamily="50" charset="-128"/>
                          <a:ea typeface="BIZ UDPゴシック" panose="020B0400000000000000" pitchFamily="50" charset="-128"/>
                        </a:rPr>
                        <a:t>666,840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altLang="ja-JP" sz="900" b="0" i="0" u="none" strike="noStrike" dirty="0">
                          <a:solidFill>
                            <a:srgbClr val="000000"/>
                          </a:solidFill>
                          <a:effectLst/>
                          <a:latin typeface="BIZ UDPゴシック" panose="020B0400000000000000" pitchFamily="50" charset="-128"/>
                          <a:ea typeface="BIZ UDPゴシック" panose="020B0400000000000000" pitchFamily="50" charset="-128"/>
                        </a:rPr>
                        <a:t>707,742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60414130"/>
                  </a:ext>
                </a:extLst>
              </a:tr>
              <a:tr h="180975">
                <a:tc>
                  <a:txBody>
                    <a:bodyPr/>
                    <a:lstStyle/>
                    <a:p>
                      <a:pPr algn="r" fontAlgn="ctr"/>
                      <a:r>
                        <a:rPr lang="ja-JP" altLang="en-US" sz="900" b="0" i="0" u="none" strike="noStrike">
                          <a:solidFill>
                            <a:srgbClr val="000000"/>
                          </a:solidFill>
                          <a:effectLst/>
                          <a:latin typeface="BIZ UDPゴシック" panose="020B0400000000000000" pitchFamily="50" charset="-128"/>
                          <a:ea typeface="BIZ UDPゴシック" panose="020B0400000000000000" pitchFamily="50" charset="-128"/>
                        </a:rPr>
                        <a:t>固定費</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r" fontAlgn="ctr"/>
                      <a:r>
                        <a:rPr lang="en-US" altLang="ja-JP" sz="900" b="0" i="0" u="none" strike="noStrike" dirty="0">
                          <a:solidFill>
                            <a:srgbClr val="000000"/>
                          </a:solidFill>
                          <a:effectLst/>
                          <a:latin typeface="BIZ UDPゴシック" panose="020B0400000000000000" pitchFamily="50" charset="-128"/>
                          <a:ea typeface="BIZ UDPゴシック" panose="020B0400000000000000" pitchFamily="50" charset="-128"/>
                        </a:rPr>
                        <a:t>298,720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r" fontAlgn="ctr"/>
                      <a:r>
                        <a:rPr lang="en-US" altLang="ja-JP" sz="900" b="0" i="0" u="none" strike="noStrike" dirty="0">
                          <a:solidFill>
                            <a:srgbClr val="000000"/>
                          </a:solidFill>
                          <a:effectLst/>
                          <a:latin typeface="BIZ UDPゴシック" panose="020B0400000000000000" pitchFamily="50" charset="-128"/>
                          <a:ea typeface="BIZ UDPゴシック" panose="020B0400000000000000" pitchFamily="50" charset="-128"/>
                        </a:rPr>
                        <a:t>298,720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r" fontAlgn="ctr"/>
                      <a:r>
                        <a:rPr lang="en-US" altLang="ja-JP" sz="900" b="0" i="0" u="none" strike="noStrike" dirty="0">
                          <a:solidFill>
                            <a:srgbClr val="000000"/>
                          </a:solidFill>
                          <a:effectLst/>
                          <a:latin typeface="BIZ UDPゴシック" panose="020B0400000000000000" pitchFamily="50" charset="-128"/>
                          <a:ea typeface="BIZ UDPゴシック" panose="020B0400000000000000" pitchFamily="50" charset="-128"/>
                        </a:rPr>
                        <a:t>298,720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r" fontAlgn="ctr"/>
                      <a:r>
                        <a:rPr lang="en-US" altLang="ja-JP" sz="900" b="0" i="0" u="none" strike="noStrike" dirty="0">
                          <a:solidFill>
                            <a:srgbClr val="000000"/>
                          </a:solidFill>
                          <a:effectLst/>
                          <a:latin typeface="BIZ UDPゴシック" panose="020B0400000000000000" pitchFamily="50" charset="-128"/>
                          <a:ea typeface="BIZ UDPゴシック" panose="020B0400000000000000" pitchFamily="50" charset="-128"/>
                        </a:rPr>
                        <a:t>298,720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r" fontAlgn="ctr"/>
                      <a:r>
                        <a:rPr lang="en-US" altLang="ja-JP" sz="900" b="0" i="0" u="none" strike="noStrike" dirty="0">
                          <a:solidFill>
                            <a:srgbClr val="000000"/>
                          </a:solidFill>
                          <a:effectLst/>
                          <a:latin typeface="BIZ UDPゴシック" panose="020B0400000000000000" pitchFamily="50" charset="-128"/>
                          <a:ea typeface="BIZ UDPゴシック" panose="020B0400000000000000" pitchFamily="50" charset="-128"/>
                        </a:rPr>
                        <a:t>298,720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r" fontAlgn="ctr"/>
                      <a:r>
                        <a:rPr lang="en-US" altLang="ja-JP" sz="900" b="0" i="0" u="none" strike="noStrike" dirty="0">
                          <a:solidFill>
                            <a:srgbClr val="000000"/>
                          </a:solidFill>
                          <a:effectLst/>
                          <a:latin typeface="BIZ UDPゴシック" panose="020B0400000000000000" pitchFamily="50" charset="-128"/>
                          <a:ea typeface="BIZ UDPゴシック" panose="020B0400000000000000" pitchFamily="50" charset="-128"/>
                        </a:rPr>
                        <a:t>298,720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4278967148"/>
                  </a:ext>
                </a:extLst>
              </a:tr>
            </a:tbl>
          </a:graphicData>
        </a:graphic>
      </p:graphicFrame>
      <p:sp>
        <p:nvSpPr>
          <p:cNvPr id="82" name="テキスト ボックス 81">
            <a:extLst>
              <a:ext uri="{FF2B5EF4-FFF2-40B4-BE49-F238E27FC236}">
                <a16:creationId xmlns:a16="http://schemas.microsoft.com/office/drawing/2014/main" id="{D5C644E1-3C4B-41F3-A8BD-856099DAC2AF}"/>
              </a:ext>
            </a:extLst>
          </p:cNvPr>
          <p:cNvSpPr txBox="1"/>
          <p:nvPr/>
        </p:nvSpPr>
        <p:spPr>
          <a:xfrm>
            <a:off x="2623548" y="2757130"/>
            <a:ext cx="143410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rgbClr val="DC0032"/>
                </a:solidFill>
                <a:latin typeface="BIZ UDPゴシック" panose="020B0400000000000000" pitchFamily="50" charset="-128"/>
                <a:ea typeface="BIZ UDPゴシック" panose="020B0400000000000000" pitchFamily="50" charset="-128"/>
              </a:rPr>
              <a:t>現在 </a:t>
            </a:r>
            <a:r>
              <a:rPr kumimoji="1" lang="en-US" altLang="ja-JP" sz="14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6.0</a:t>
            </a:r>
            <a:r>
              <a:rPr lang="ja-JP" altLang="en-US" sz="1400" b="1" dirty="0" smtClean="0">
                <a:solidFill>
                  <a:srgbClr val="DC0032"/>
                </a:solidFill>
                <a:latin typeface="BIZ UDPゴシック" panose="020B0400000000000000" pitchFamily="50" charset="-128"/>
                <a:ea typeface="BIZ UDPゴシック" panose="020B0400000000000000" pitchFamily="50" charset="-128"/>
              </a:rPr>
              <a:t>億円</a:t>
            </a:r>
            <a:endParaRPr kumimoji="1" lang="ja-JP" altLang="en-US" sz="14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cxnSp>
        <p:nvCxnSpPr>
          <p:cNvPr id="92" name="直線コネクタ 91">
            <a:extLst>
              <a:ext uri="{FF2B5EF4-FFF2-40B4-BE49-F238E27FC236}">
                <a16:creationId xmlns:a16="http://schemas.microsoft.com/office/drawing/2014/main" id="{876A27B6-0A3F-44A5-A30A-0D3942180877}"/>
              </a:ext>
            </a:extLst>
          </p:cNvPr>
          <p:cNvCxnSpPr>
            <a:cxnSpLocks/>
          </p:cNvCxnSpPr>
          <p:nvPr/>
        </p:nvCxnSpPr>
        <p:spPr>
          <a:xfrm>
            <a:off x="2804366" y="3030238"/>
            <a:ext cx="1" cy="862153"/>
          </a:xfrm>
          <a:prstGeom prst="line">
            <a:avLst/>
          </a:prstGeom>
          <a:ln w="28575">
            <a:solidFill>
              <a:srgbClr val="DC0032"/>
            </a:solidFill>
          </a:ln>
        </p:spPr>
        <p:style>
          <a:lnRef idx="1">
            <a:schemeClr val="accent1"/>
          </a:lnRef>
          <a:fillRef idx="0">
            <a:schemeClr val="accent1"/>
          </a:fillRef>
          <a:effectRef idx="0">
            <a:schemeClr val="accent1"/>
          </a:effectRef>
          <a:fontRef idx="minor">
            <a:schemeClr val="tx1"/>
          </a:fontRef>
        </p:style>
      </p:cxnSp>
      <p:sp>
        <p:nvSpPr>
          <p:cNvPr id="98" name="テキスト ボックス 97">
            <a:extLst>
              <a:ext uri="{FF2B5EF4-FFF2-40B4-BE49-F238E27FC236}">
                <a16:creationId xmlns:a16="http://schemas.microsoft.com/office/drawing/2014/main" id="{01FB8119-4A4A-4A8A-8E60-A47311C84BB1}"/>
              </a:ext>
            </a:extLst>
          </p:cNvPr>
          <p:cNvSpPr txBox="1"/>
          <p:nvPr/>
        </p:nvSpPr>
        <p:spPr>
          <a:xfrm>
            <a:off x="2327962" y="2545020"/>
            <a:ext cx="204633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100" b="1" dirty="0">
                <a:solidFill>
                  <a:schemeClr val="bg2">
                    <a:lumMod val="60000"/>
                    <a:lumOff val="40000"/>
                  </a:schemeClr>
                </a:solidFill>
                <a:latin typeface="BIZ UDPゴシック" panose="020B0400000000000000" pitchFamily="50" charset="-128"/>
                <a:ea typeface="BIZ UDPゴシック" panose="020B0400000000000000" pitchFamily="50" charset="-128"/>
              </a:rPr>
              <a:t>6</a:t>
            </a:r>
            <a:r>
              <a:rPr lang="ja-JP" altLang="en-US" sz="1100" b="1" dirty="0" smtClean="0">
                <a:solidFill>
                  <a:schemeClr val="bg2">
                    <a:lumMod val="60000"/>
                    <a:lumOff val="40000"/>
                  </a:schemeClr>
                </a:solidFill>
                <a:latin typeface="BIZ UDPゴシック" panose="020B0400000000000000" pitchFamily="50" charset="-128"/>
                <a:ea typeface="BIZ UDPゴシック" panose="020B0400000000000000" pitchFamily="50" charset="-128"/>
              </a:rPr>
              <a:t>月</a:t>
            </a:r>
            <a:r>
              <a:rPr lang="ja-JP" altLang="en-US" sz="1100" b="1" dirty="0">
                <a:solidFill>
                  <a:schemeClr val="bg2">
                    <a:lumMod val="60000"/>
                    <a:lumOff val="40000"/>
                  </a:schemeClr>
                </a:solidFill>
                <a:latin typeface="BIZ UDPゴシック" panose="020B0400000000000000" pitchFamily="50" charset="-128"/>
                <a:ea typeface="BIZ UDPゴシック" panose="020B0400000000000000" pitchFamily="50" charset="-128"/>
              </a:rPr>
              <a:t>時点</a:t>
            </a:r>
            <a:r>
              <a:rPr lang="ja-JP" altLang="en-US" sz="1100" b="1" dirty="0" smtClean="0">
                <a:solidFill>
                  <a:schemeClr val="bg2">
                    <a:lumMod val="60000"/>
                    <a:lumOff val="40000"/>
                  </a:schemeClr>
                </a:solidFill>
                <a:latin typeface="BIZ UDPゴシック" panose="020B0400000000000000" pitchFamily="50" charset="-128"/>
                <a:ea typeface="BIZ UDPゴシック" panose="020B0400000000000000" pitchFamily="50" charset="-128"/>
              </a:rPr>
              <a:t>：</a:t>
            </a:r>
            <a:r>
              <a:rPr lang="en-US" altLang="ja-JP" sz="1100" b="1" dirty="0" smtClean="0">
                <a:solidFill>
                  <a:schemeClr val="bg2">
                    <a:lumMod val="60000"/>
                    <a:lumOff val="40000"/>
                  </a:schemeClr>
                </a:solidFill>
                <a:latin typeface="BIZ UDPゴシック" panose="020B0400000000000000" pitchFamily="50" charset="-128"/>
                <a:ea typeface="BIZ UDPゴシック" panose="020B0400000000000000" pitchFamily="50" charset="-128"/>
              </a:rPr>
              <a:t>6</a:t>
            </a:r>
            <a:r>
              <a:rPr kumimoji="1" lang="en-US" altLang="ja-JP" sz="1100" b="1" i="0" u="none" strike="noStrike" kern="1200" cap="none" spc="0" normalizeH="0" baseline="0" noProof="0" dirty="0" smtClean="0">
                <a:ln>
                  <a:noFill/>
                </a:ln>
                <a:solidFill>
                  <a:schemeClr val="bg2">
                    <a:lumMod val="60000"/>
                    <a:lumOff val="40000"/>
                  </a:schemeClr>
                </a:solidFill>
                <a:effectLst/>
                <a:uLnTx/>
                <a:uFillTx/>
                <a:latin typeface="BIZ UDPゴシック" panose="020B0400000000000000" pitchFamily="50" charset="-128"/>
                <a:ea typeface="BIZ UDPゴシック" panose="020B0400000000000000" pitchFamily="50" charset="-128"/>
              </a:rPr>
              <a:t>.3</a:t>
            </a:r>
            <a:r>
              <a:rPr lang="ja-JP" altLang="en-US" sz="1100" b="1" dirty="0" smtClean="0">
                <a:solidFill>
                  <a:schemeClr val="bg2">
                    <a:lumMod val="60000"/>
                    <a:lumOff val="40000"/>
                  </a:schemeClr>
                </a:solidFill>
                <a:latin typeface="BIZ UDPゴシック" panose="020B0400000000000000" pitchFamily="50" charset="-128"/>
                <a:ea typeface="BIZ UDPゴシック" panose="020B0400000000000000" pitchFamily="50" charset="-128"/>
              </a:rPr>
              <a:t>億円受注</a:t>
            </a:r>
            <a:r>
              <a:rPr lang="ja-JP" altLang="en-US" sz="1100" b="1" dirty="0">
                <a:solidFill>
                  <a:schemeClr val="bg2">
                    <a:lumMod val="60000"/>
                    <a:lumOff val="40000"/>
                  </a:schemeClr>
                </a:solidFill>
                <a:latin typeface="BIZ UDPゴシック" panose="020B0400000000000000" pitchFamily="50" charset="-128"/>
                <a:ea typeface="BIZ UDPゴシック" panose="020B0400000000000000" pitchFamily="50" charset="-128"/>
              </a:rPr>
              <a:t>済</a:t>
            </a:r>
            <a:r>
              <a:rPr lang="ja-JP" altLang="en-US" sz="1100" b="1" dirty="0" smtClean="0">
                <a:solidFill>
                  <a:schemeClr val="bg2">
                    <a:lumMod val="60000"/>
                    <a:lumOff val="40000"/>
                  </a:schemeClr>
                </a:solidFill>
                <a:latin typeface="BIZ UDPゴシック" panose="020B0400000000000000" pitchFamily="50" charset="-128"/>
                <a:ea typeface="BIZ UDPゴシック" panose="020B0400000000000000" pitchFamily="50" charset="-128"/>
              </a:rPr>
              <a:t>み</a:t>
            </a:r>
            <a:endParaRPr kumimoji="1" lang="ja-JP" altLang="en-US" sz="1100" b="1" i="0" u="none" strike="noStrike" kern="1200" cap="none" spc="0" normalizeH="0" baseline="0" noProof="0" dirty="0">
              <a:ln>
                <a:noFill/>
              </a:ln>
              <a:solidFill>
                <a:schemeClr val="bg2">
                  <a:lumMod val="60000"/>
                  <a:lumOff val="40000"/>
                </a:schemeClr>
              </a:solidFill>
              <a:effectLst/>
              <a:uLnTx/>
              <a:uFillTx/>
              <a:latin typeface="BIZ UDPゴシック" panose="020B0400000000000000" pitchFamily="50" charset="-128"/>
              <a:ea typeface="BIZ UDPゴシック" panose="020B0400000000000000" pitchFamily="50" charset="-128"/>
            </a:endParaRPr>
          </a:p>
        </p:txBody>
      </p:sp>
      <p:sp>
        <p:nvSpPr>
          <p:cNvPr id="118" name="正方形/長方形 117"/>
          <p:cNvSpPr/>
          <p:nvPr/>
        </p:nvSpPr>
        <p:spPr>
          <a:xfrm>
            <a:off x="258966" y="5659166"/>
            <a:ext cx="864037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77548" y="5770396"/>
            <a:ext cx="8605639" cy="318924"/>
          </a:xfrm>
          <a:prstGeom prst="rect">
            <a:avLst/>
          </a:prstGeom>
          <a:noFill/>
          <a:ln>
            <a:noFill/>
          </a:ln>
        </p:spPr>
        <p:txBody>
          <a:bodyPr wrap="square" tIns="36000" bIns="36000">
            <a:spAutoFit/>
          </a:bodyPr>
          <a:lstStyle/>
          <a:p>
            <a:pPr lvl="0" algn="ctr">
              <a:defRPr/>
            </a:pPr>
            <a:r>
              <a:rPr lang="en-US" altLang="ja-JP" sz="1600" b="1" dirty="0" smtClean="0">
                <a:solidFill>
                  <a:srgbClr val="000000"/>
                </a:solidFill>
                <a:latin typeface="BIZ UDPゴシック" panose="020B0400000000000000" pitchFamily="50" charset="-128"/>
                <a:ea typeface="BIZ UDPゴシック" panose="020B0400000000000000" pitchFamily="50" charset="-128"/>
              </a:rPr>
              <a:t>2030</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年貢献に向けた取組み　利益体質の再構築 ⇒ </a:t>
            </a:r>
            <a:r>
              <a:rPr lang="en-US" altLang="ja-JP" sz="1600" b="1" dirty="0">
                <a:solidFill>
                  <a:srgbClr val="000000"/>
                </a:solidFill>
                <a:latin typeface="BIZ UDPゴシック" panose="020B0400000000000000" pitchFamily="50" charset="-128"/>
                <a:ea typeface="BIZ UDPゴシック" panose="020B0400000000000000" pitchFamily="50" charset="-128"/>
              </a:rPr>
              <a:t>SQCD</a:t>
            </a:r>
            <a:r>
              <a:rPr lang="ja-JP" altLang="en-US" sz="1600" b="1" dirty="0">
                <a:solidFill>
                  <a:srgbClr val="000000"/>
                </a:solidFill>
                <a:latin typeface="BIZ UDPゴシック" panose="020B0400000000000000" pitchFamily="50" charset="-128"/>
                <a:ea typeface="BIZ UDPゴシック" panose="020B0400000000000000" pitchFamily="50" charset="-128"/>
              </a:rPr>
              <a:t>の更なる貢献の仕組みづくり</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24" name="直線コネクタ 23">
            <a:extLst>
              <a:ext uri="{FF2B5EF4-FFF2-40B4-BE49-F238E27FC236}">
                <a16:creationId xmlns:a16="http://schemas.microsoft.com/office/drawing/2014/main" id="{876A27B6-0A3F-44A5-A30A-0D3942180877}"/>
              </a:ext>
            </a:extLst>
          </p:cNvPr>
          <p:cNvCxnSpPr>
            <a:cxnSpLocks/>
          </p:cNvCxnSpPr>
          <p:nvPr/>
        </p:nvCxnSpPr>
        <p:spPr>
          <a:xfrm>
            <a:off x="2409211" y="3154816"/>
            <a:ext cx="0" cy="675149"/>
          </a:xfrm>
          <a:prstGeom prst="line">
            <a:avLst/>
          </a:prstGeom>
          <a:ln w="28575">
            <a:solidFill>
              <a:srgbClr val="DC0032"/>
            </a:solidFill>
          </a:ln>
        </p:spPr>
        <p:style>
          <a:lnRef idx="1">
            <a:schemeClr val="accent1"/>
          </a:lnRef>
          <a:fillRef idx="0">
            <a:schemeClr val="accent1"/>
          </a:fillRef>
          <a:effectRef idx="0">
            <a:schemeClr val="accent1"/>
          </a:effectRef>
          <a:fontRef idx="minor">
            <a:schemeClr val="tx1"/>
          </a:fontRef>
        </p:style>
      </p:cxnSp>
      <p:sp>
        <p:nvSpPr>
          <p:cNvPr id="9" name="右矢印 8"/>
          <p:cNvSpPr/>
          <p:nvPr/>
        </p:nvSpPr>
        <p:spPr>
          <a:xfrm rot="20132518" flipH="1">
            <a:off x="2541772" y="2937425"/>
            <a:ext cx="155074" cy="126929"/>
          </a:xfrm>
          <a:prstGeom prst="rightArrow">
            <a:avLst>
              <a:gd name="adj1" fmla="val 53752"/>
              <a:gd name="adj2" fmla="val 50000"/>
            </a:avLst>
          </a:prstGeom>
          <a:solidFill>
            <a:srgbClr val="DC0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D5C644E1-3C4B-41F3-A8BD-856099DAC2AF}"/>
              </a:ext>
            </a:extLst>
          </p:cNvPr>
          <p:cNvSpPr txBox="1"/>
          <p:nvPr/>
        </p:nvSpPr>
        <p:spPr>
          <a:xfrm>
            <a:off x="1338561" y="2891444"/>
            <a:ext cx="128481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u="sng" dirty="0" smtClean="0">
                <a:solidFill>
                  <a:srgbClr val="DC0032"/>
                </a:solidFill>
                <a:latin typeface="BIZ UDPゴシック" panose="020B0400000000000000" pitchFamily="50" charset="-128"/>
                <a:ea typeface="BIZ UDPゴシック" panose="020B0400000000000000" pitchFamily="50" charset="-128"/>
              </a:rPr>
              <a:t>目標 </a:t>
            </a:r>
            <a:r>
              <a:rPr kumimoji="1" lang="en-US" altLang="ja-JP" sz="1400" b="1" i="0" u="sng"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5.5</a:t>
            </a:r>
            <a:r>
              <a:rPr lang="ja-JP" altLang="en-US" sz="1400" b="1" u="sng" dirty="0" smtClean="0">
                <a:solidFill>
                  <a:srgbClr val="DC0032"/>
                </a:solidFill>
                <a:latin typeface="BIZ UDPゴシック" panose="020B0400000000000000" pitchFamily="50" charset="-128"/>
                <a:ea typeface="BIZ UDPゴシック" panose="020B0400000000000000" pitchFamily="50" charset="-128"/>
              </a:rPr>
              <a:t>億円</a:t>
            </a:r>
            <a:endParaRPr kumimoji="1" lang="ja-JP" altLang="en-US" sz="1400" b="1" i="0" u="sng"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10" name="正方形/長方形 9"/>
          <p:cNvSpPr/>
          <p:nvPr/>
        </p:nvSpPr>
        <p:spPr>
          <a:xfrm>
            <a:off x="1995991" y="4830870"/>
            <a:ext cx="602430" cy="723821"/>
          </a:xfrm>
          <a:prstGeom prst="rect">
            <a:avLst/>
          </a:prstGeom>
          <a:noFill/>
          <a:ln>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D5C644E1-3C4B-41F3-A8BD-856099DAC2AF}"/>
              </a:ext>
            </a:extLst>
          </p:cNvPr>
          <p:cNvSpPr txBox="1"/>
          <p:nvPr/>
        </p:nvSpPr>
        <p:spPr>
          <a:xfrm>
            <a:off x="2053289" y="4609255"/>
            <a:ext cx="51668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000" b="1" dirty="0" smtClean="0">
                <a:solidFill>
                  <a:srgbClr val="DC0032"/>
                </a:solidFill>
                <a:latin typeface="BIZ UDPゴシック" panose="020B0400000000000000" pitchFamily="50" charset="-128"/>
                <a:ea typeface="BIZ UDPゴシック" panose="020B0400000000000000" pitchFamily="50" charset="-128"/>
              </a:rPr>
              <a:t>目 標</a:t>
            </a:r>
            <a:endParaRPr kumimoji="1" lang="ja-JP" altLang="en-US" sz="10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graphicFrame>
        <p:nvGraphicFramePr>
          <p:cNvPr id="32" name="表 31"/>
          <p:cNvGraphicFramePr>
            <a:graphicFrameLocks noGrp="1"/>
          </p:cNvGraphicFramePr>
          <p:nvPr>
            <p:extLst>
              <p:ext uri="{D42A27DB-BD31-4B8C-83A1-F6EECF244321}">
                <p14:modId xmlns:p14="http://schemas.microsoft.com/office/powerpoint/2010/main" val="1993918054"/>
              </p:ext>
            </p:extLst>
          </p:nvPr>
        </p:nvGraphicFramePr>
        <p:xfrm>
          <a:off x="4528291" y="3371850"/>
          <a:ext cx="4361672" cy="1279724"/>
        </p:xfrm>
        <a:graphic>
          <a:graphicData uri="http://schemas.openxmlformats.org/drawingml/2006/table">
            <a:tbl>
              <a:tblPr/>
              <a:tblGrid>
                <a:gridCol w="796184">
                  <a:extLst>
                    <a:ext uri="{9D8B030D-6E8A-4147-A177-3AD203B41FA5}">
                      <a16:colId xmlns:a16="http://schemas.microsoft.com/office/drawing/2014/main" val="143499906"/>
                    </a:ext>
                  </a:extLst>
                </a:gridCol>
                <a:gridCol w="594248">
                  <a:extLst>
                    <a:ext uri="{9D8B030D-6E8A-4147-A177-3AD203B41FA5}">
                      <a16:colId xmlns:a16="http://schemas.microsoft.com/office/drawing/2014/main" val="3904514031"/>
                    </a:ext>
                  </a:extLst>
                </a:gridCol>
                <a:gridCol w="594248">
                  <a:extLst>
                    <a:ext uri="{9D8B030D-6E8A-4147-A177-3AD203B41FA5}">
                      <a16:colId xmlns:a16="http://schemas.microsoft.com/office/drawing/2014/main" val="2426221954"/>
                    </a:ext>
                  </a:extLst>
                </a:gridCol>
                <a:gridCol w="594248">
                  <a:extLst>
                    <a:ext uri="{9D8B030D-6E8A-4147-A177-3AD203B41FA5}">
                      <a16:colId xmlns:a16="http://schemas.microsoft.com/office/drawing/2014/main" val="3089763969"/>
                    </a:ext>
                  </a:extLst>
                </a:gridCol>
                <a:gridCol w="594248">
                  <a:extLst>
                    <a:ext uri="{9D8B030D-6E8A-4147-A177-3AD203B41FA5}">
                      <a16:colId xmlns:a16="http://schemas.microsoft.com/office/drawing/2014/main" val="3975406128"/>
                    </a:ext>
                  </a:extLst>
                </a:gridCol>
                <a:gridCol w="594248">
                  <a:extLst>
                    <a:ext uri="{9D8B030D-6E8A-4147-A177-3AD203B41FA5}">
                      <a16:colId xmlns:a16="http://schemas.microsoft.com/office/drawing/2014/main" val="2395107321"/>
                    </a:ext>
                  </a:extLst>
                </a:gridCol>
                <a:gridCol w="594248">
                  <a:extLst>
                    <a:ext uri="{9D8B030D-6E8A-4147-A177-3AD203B41FA5}">
                      <a16:colId xmlns:a16="http://schemas.microsoft.com/office/drawing/2014/main" val="3630169759"/>
                    </a:ext>
                  </a:extLst>
                </a:gridCol>
              </a:tblGrid>
              <a:tr h="145262">
                <a:tc>
                  <a:txBody>
                    <a:bodyPr/>
                    <a:lstStyle/>
                    <a:p>
                      <a:pPr algn="ctr" fontAlgn="ctr"/>
                      <a:r>
                        <a:rPr lang="ja-JP" altLang="en-US" sz="800" b="0" i="0" u="none" strike="noStrike" dirty="0">
                          <a:solidFill>
                            <a:srgbClr val="000000"/>
                          </a:solidFill>
                          <a:effectLst/>
                          <a:latin typeface="BIZ UDPゴシック" panose="020B0400000000000000" pitchFamily="50" charset="-128"/>
                          <a:ea typeface="BIZ UDPゴシック" panose="020B0400000000000000" pitchFamily="50" charset="-128"/>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11</a:t>
                      </a:r>
                      <a:r>
                        <a:rPr lang="ja-JP" altLang="en-US" sz="800" b="0" i="0" u="none" strike="noStrike" dirty="0">
                          <a:solidFill>
                            <a:srgbClr val="000000"/>
                          </a:solidFill>
                          <a:effectLst/>
                          <a:latin typeface="BIZ UDPゴシック" panose="020B0400000000000000" pitchFamily="50" charset="-128"/>
                          <a:ea typeface="BIZ UDPゴシック" panose="020B0400000000000000" pitchFamily="50" charset="-128"/>
                        </a:rPr>
                        <a:t>年</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13</a:t>
                      </a:r>
                      <a:r>
                        <a:rPr lang="ja-JP" altLang="en-US" sz="800" b="0" i="0" u="none" strike="noStrike" dirty="0">
                          <a:solidFill>
                            <a:srgbClr val="000000"/>
                          </a:solidFill>
                          <a:effectLst/>
                          <a:latin typeface="BIZ UDPゴシック" panose="020B0400000000000000" pitchFamily="50" charset="-128"/>
                          <a:ea typeface="BIZ UDPゴシック" panose="020B0400000000000000" pitchFamily="50" charset="-128"/>
                        </a:rPr>
                        <a:t>年</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15</a:t>
                      </a:r>
                      <a:r>
                        <a:rPr lang="ja-JP" altLang="en-US" sz="800" b="0" i="0" u="none" strike="noStrike" dirty="0">
                          <a:solidFill>
                            <a:srgbClr val="000000"/>
                          </a:solidFill>
                          <a:effectLst/>
                          <a:latin typeface="BIZ UDPゴシック" panose="020B0400000000000000" pitchFamily="50" charset="-128"/>
                          <a:ea typeface="BIZ UDPゴシック" panose="020B0400000000000000" pitchFamily="50" charset="-128"/>
                        </a:rPr>
                        <a:t>年</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17</a:t>
                      </a:r>
                      <a:r>
                        <a:rPr lang="ja-JP" altLang="en-US" sz="800" b="0" i="0" u="none" strike="noStrike" dirty="0">
                          <a:solidFill>
                            <a:srgbClr val="000000"/>
                          </a:solidFill>
                          <a:effectLst/>
                          <a:latin typeface="BIZ UDPゴシック" panose="020B0400000000000000" pitchFamily="50" charset="-128"/>
                          <a:ea typeface="BIZ UDPゴシック" panose="020B0400000000000000" pitchFamily="50" charset="-128"/>
                        </a:rPr>
                        <a:t>年</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19</a:t>
                      </a:r>
                      <a:r>
                        <a:rPr lang="ja-JP" altLang="en-US" sz="800" b="0" i="0" u="none" strike="noStrike" dirty="0">
                          <a:solidFill>
                            <a:srgbClr val="000000"/>
                          </a:solidFill>
                          <a:effectLst/>
                          <a:latin typeface="BIZ UDPゴシック" panose="020B0400000000000000" pitchFamily="50" charset="-128"/>
                          <a:ea typeface="BIZ UDPゴシック" panose="020B0400000000000000" pitchFamily="50" charset="-128"/>
                        </a:rPr>
                        <a:t>年</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20</a:t>
                      </a:r>
                      <a:r>
                        <a:rPr lang="ja-JP" altLang="en-US" sz="800" b="0" i="0" u="none" strike="noStrike" dirty="0">
                          <a:solidFill>
                            <a:srgbClr val="000000"/>
                          </a:solidFill>
                          <a:effectLst/>
                          <a:latin typeface="BIZ UDPゴシック" panose="020B0400000000000000" pitchFamily="50" charset="-128"/>
                          <a:ea typeface="BIZ UDPゴシック" panose="020B0400000000000000" pitchFamily="50" charset="-128"/>
                        </a:rPr>
                        <a:t>年計</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04772660"/>
                  </a:ext>
                </a:extLst>
              </a:tr>
              <a:tr h="145262">
                <a:tc>
                  <a:txBody>
                    <a:bodyPr/>
                    <a:lstStyle/>
                    <a:p>
                      <a:pPr algn="r" fontAlgn="ctr"/>
                      <a:r>
                        <a:rPr lang="ja-JP" altLang="en-US" sz="800" b="0" i="0" u="none" strike="noStrike">
                          <a:solidFill>
                            <a:srgbClr val="000000"/>
                          </a:solidFill>
                          <a:effectLst/>
                          <a:latin typeface="BIZ UDPゴシック" panose="020B0400000000000000" pitchFamily="50" charset="-128"/>
                          <a:ea typeface="BIZ UDPゴシック" panose="020B0400000000000000" pitchFamily="50" charset="-128"/>
                        </a:rPr>
                        <a:t>売上高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664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577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547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a:solidFill>
                            <a:srgbClr val="000000"/>
                          </a:solidFill>
                          <a:effectLst/>
                          <a:latin typeface="BIZ UDPゴシック" panose="020B0400000000000000" pitchFamily="50" charset="-128"/>
                          <a:ea typeface="BIZ UDPゴシック" panose="020B0400000000000000" pitchFamily="50" charset="-128"/>
                        </a:rPr>
                        <a:t>664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a:solidFill>
                            <a:srgbClr val="000000"/>
                          </a:solidFill>
                          <a:effectLst/>
                          <a:latin typeface="BIZ UDPゴシック" panose="020B0400000000000000" pitchFamily="50" charset="-128"/>
                          <a:ea typeface="BIZ UDPゴシック" panose="020B0400000000000000" pitchFamily="50" charset="-128"/>
                        </a:rPr>
                        <a:t>833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787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12914553"/>
                  </a:ext>
                </a:extLst>
              </a:tr>
              <a:tr h="145262">
                <a:tc>
                  <a:txBody>
                    <a:bodyPr/>
                    <a:lstStyle/>
                    <a:p>
                      <a:pPr algn="r" fontAlgn="ctr"/>
                      <a:r>
                        <a:rPr lang="ja-JP" altLang="en-US" sz="800" b="0" i="0" u="none" strike="noStrike" dirty="0" smtClean="0">
                          <a:solidFill>
                            <a:srgbClr val="000000"/>
                          </a:solidFill>
                          <a:effectLst/>
                          <a:latin typeface="BIZ UDPゴシック" panose="020B0400000000000000" pitchFamily="50" charset="-128"/>
                          <a:ea typeface="BIZ UDPゴシック" panose="020B0400000000000000" pitchFamily="50" charset="-128"/>
                        </a:rPr>
                        <a:t>　　　　　原価</a:t>
                      </a:r>
                      <a:endParaRPr lang="ja-JP" altLang="en-US" sz="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a:solidFill>
                            <a:srgbClr val="000000"/>
                          </a:solidFill>
                          <a:effectLst/>
                          <a:latin typeface="BIZ UDPゴシック" panose="020B0400000000000000" pitchFamily="50" charset="-128"/>
                          <a:ea typeface="BIZ UDPゴシック" panose="020B0400000000000000" pitchFamily="50" charset="-128"/>
                        </a:rPr>
                        <a:t>545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a:solidFill>
                            <a:srgbClr val="000000"/>
                          </a:solidFill>
                          <a:effectLst/>
                          <a:latin typeface="BIZ UDPゴシック" panose="020B0400000000000000" pitchFamily="50" charset="-128"/>
                          <a:ea typeface="BIZ UDPゴシック" panose="020B0400000000000000" pitchFamily="50" charset="-128"/>
                        </a:rPr>
                        <a:t>499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494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a:solidFill>
                            <a:srgbClr val="000000"/>
                          </a:solidFill>
                          <a:effectLst/>
                          <a:latin typeface="BIZ UDPゴシック" panose="020B0400000000000000" pitchFamily="50" charset="-128"/>
                          <a:ea typeface="BIZ UDPゴシック" panose="020B0400000000000000" pitchFamily="50" charset="-128"/>
                        </a:rPr>
                        <a:t>595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711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708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61695929"/>
                  </a:ext>
                </a:extLst>
              </a:tr>
              <a:tr h="145262">
                <a:tc>
                  <a:txBody>
                    <a:bodyPr/>
                    <a:lstStyle/>
                    <a:p>
                      <a:pPr algn="r" fontAlgn="ctr"/>
                      <a:r>
                        <a:rPr lang="ja-JP" altLang="en-US" sz="800" b="0" i="0" u="none" strike="noStrike" dirty="0">
                          <a:solidFill>
                            <a:srgbClr val="000000"/>
                          </a:solidFill>
                          <a:effectLst/>
                          <a:latin typeface="BIZ UDPゴシック" panose="020B0400000000000000" pitchFamily="50" charset="-128"/>
                          <a:ea typeface="BIZ UDPゴシック" panose="020B0400000000000000" pitchFamily="50" charset="-128"/>
                        </a:rPr>
                        <a:t>利益率</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dirty="0">
                          <a:solidFill>
                            <a:schemeClr val="tx1"/>
                          </a:solidFill>
                          <a:effectLst/>
                          <a:latin typeface="BIZ UDPゴシック" panose="020B0400000000000000" pitchFamily="50" charset="-128"/>
                          <a:ea typeface="BIZ UDPゴシック" panose="020B0400000000000000" pitchFamily="50" charset="-128"/>
                        </a:rPr>
                        <a:t>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dirty="0">
                          <a:solidFill>
                            <a:schemeClr val="tx1"/>
                          </a:solidFill>
                          <a:effectLst/>
                          <a:latin typeface="BIZ UDPゴシック" panose="020B0400000000000000" pitchFamily="50" charset="-128"/>
                          <a:ea typeface="BIZ UDPゴシック" panose="020B0400000000000000" pitchFamily="50" charset="-128"/>
                        </a:rPr>
                        <a:t>14%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dirty="0">
                          <a:solidFill>
                            <a:schemeClr val="tx1"/>
                          </a:solidFill>
                          <a:effectLst/>
                          <a:latin typeface="BIZ UDPゴシック" panose="020B0400000000000000" pitchFamily="50" charset="-128"/>
                          <a:ea typeface="BIZ UDPゴシック" panose="020B0400000000000000" pitchFamily="50" charset="-128"/>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dirty="0">
                          <a:solidFill>
                            <a:schemeClr val="tx1"/>
                          </a:solidFill>
                          <a:effectLst/>
                          <a:latin typeface="BIZ UDPゴシック" panose="020B0400000000000000" pitchFamily="50" charset="-128"/>
                          <a:ea typeface="BIZ UDPゴシック" panose="020B0400000000000000" pitchFamily="50" charset="-128"/>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dirty="0">
                          <a:solidFill>
                            <a:schemeClr val="tx1"/>
                          </a:solidFill>
                          <a:effectLst/>
                          <a:latin typeface="BIZ UDPゴシック" panose="020B0400000000000000" pitchFamily="50" charset="-128"/>
                          <a:ea typeface="BIZ UDPゴシック" panose="020B0400000000000000" pitchFamily="50" charset="-128"/>
                        </a:rPr>
                        <a:t>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dirty="0" smtClean="0">
                          <a:solidFill>
                            <a:schemeClr val="tx1"/>
                          </a:solidFill>
                          <a:effectLst/>
                          <a:latin typeface="BIZ UDPゴシック" panose="020B0400000000000000" pitchFamily="50" charset="-128"/>
                          <a:ea typeface="BIZ UDPゴシック" panose="020B0400000000000000" pitchFamily="50" charset="-128"/>
                        </a:rPr>
                        <a:t>11%</a:t>
                      </a:r>
                      <a:endParaRPr lang="en-US" altLang="ja-JP" sz="800" b="0" i="0" u="none" strike="noStrike" dirty="0">
                        <a:solidFill>
                          <a:schemeClr val="tx1"/>
                        </a:solidFill>
                        <a:effectLst/>
                        <a:latin typeface="BIZ UDPゴシック" panose="020B0400000000000000" pitchFamily="50" charset="-128"/>
                        <a:ea typeface="BIZ UDPゴシック" panose="020B0400000000000000" pitchFamily="50" charset="-128"/>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3539785"/>
                  </a:ext>
                </a:extLst>
              </a:tr>
              <a:tr h="145262">
                <a:tc>
                  <a:txBody>
                    <a:bodyPr/>
                    <a:lstStyle/>
                    <a:p>
                      <a:pPr algn="r" fontAlgn="ctr"/>
                      <a:r>
                        <a:rPr lang="ja-JP" altLang="en-US" sz="800" b="0" i="0" u="none" strike="noStrike" dirty="0">
                          <a:solidFill>
                            <a:srgbClr val="000000"/>
                          </a:solidFill>
                          <a:effectLst/>
                          <a:latin typeface="BIZ UDPゴシック" panose="020B0400000000000000" pitchFamily="50" charset="-128"/>
                          <a:ea typeface="BIZ UDPゴシック" panose="020B0400000000000000" pitchFamily="50" charset="-128"/>
                        </a:rPr>
                        <a:t>人数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dirty="0">
                          <a:solidFill>
                            <a:schemeClr val="tx1"/>
                          </a:solidFill>
                          <a:effectLst/>
                          <a:latin typeface="BIZ UDPゴシック" panose="020B0400000000000000" pitchFamily="50" charset="-128"/>
                          <a:ea typeface="BIZ UDPゴシック" panose="020B0400000000000000" pitchFamily="50" charset="-128"/>
                        </a:rPr>
                        <a:t>19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20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a:solidFill>
                            <a:srgbClr val="000000"/>
                          </a:solidFill>
                          <a:effectLst/>
                          <a:latin typeface="BIZ UDPゴシック" panose="020B0400000000000000" pitchFamily="50" charset="-128"/>
                          <a:ea typeface="BIZ UDPゴシック" panose="020B0400000000000000" pitchFamily="50" charset="-128"/>
                        </a:rPr>
                        <a:t>25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a:solidFill>
                            <a:srgbClr val="000000"/>
                          </a:solidFill>
                          <a:effectLst/>
                          <a:latin typeface="BIZ UDPゴシック" panose="020B0400000000000000" pitchFamily="50" charset="-128"/>
                          <a:ea typeface="BIZ UDPゴシック" panose="020B0400000000000000" pitchFamily="50" charset="-128"/>
                        </a:rPr>
                        <a:t>24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a:solidFill>
                            <a:srgbClr val="000000"/>
                          </a:solidFill>
                          <a:effectLst/>
                          <a:latin typeface="BIZ UDPゴシック" panose="020B0400000000000000" pitchFamily="50" charset="-128"/>
                          <a:ea typeface="BIZ UDPゴシック" panose="020B0400000000000000" pitchFamily="50" charset="-128"/>
                        </a:rPr>
                        <a:t>28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ctr"/>
                      <a:r>
                        <a:rPr lang="en-US" altLang="ja-JP" sz="800" b="0" i="0" u="none" strike="noStrike" dirty="0">
                          <a:solidFill>
                            <a:schemeClr val="tx1"/>
                          </a:solidFill>
                          <a:effectLst/>
                          <a:latin typeface="BIZ UDPゴシック" panose="020B0400000000000000" pitchFamily="50" charset="-128"/>
                          <a:ea typeface="BIZ UDPゴシック" panose="020B0400000000000000" pitchFamily="50" charset="-128"/>
                        </a:rPr>
                        <a:t>29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rgbClr val="DC0032"/>
                      </a:solidFill>
                      <a:prstDash val="solid"/>
                      <a:round/>
                      <a:headEnd type="none" w="med" len="med"/>
                      <a:tailEnd type="none" w="med" len="med"/>
                    </a:lnB>
                    <a:solidFill>
                      <a:schemeClr val="bg1"/>
                    </a:solidFill>
                  </a:tcPr>
                </a:tc>
                <a:extLst>
                  <a:ext uri="{0D108BD9-81ED-4DB2-BD59-A6C34878D82A}">
                    <a16:rowId xmlns:a16="http://schemas.microsoft.com/office/drawing/2014/main" val="2251141153"/>
                  </a:ext>
                </a:extLst>
              </a:tr>
              <a:tr h="145262">
                <a:tc>
                  <a:txBody>
                    <a:bodyPr/>
                    <a:lstStyle/>
                    <a:p>
                      <a:pPr algn="r" fontAlgn="ctr"/>
                      <a:r>
                        <a:rPr lang="ja-JP" altLang="en-US" sz="800" b="0" i="0" u="none" strike="noStrike" dirty="0">
                          <a:solidFill>
                            <a:srgbClr val="000000"/>
                          </a:solidFill>
                          <a:effectLst/>
                          <a:latin typeface="BIZ UDPゴシック" panose="020B0400000000000000" pitchFamily="50" charset="-128"/>
                          <a:ea typeface="BIZ UDPゴシック" panose="020B0400000000000000" pitchFamily="50" charset="-128"/>
                        </a:rPr>
                        <a:t>生産性</a:t>
                      </a: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a:t>
                      </a:r>
                      <a:r>
                        <a:rPr lang="ja-JP" altLang="en-US" sz="800" b="0" i="0" u="none" strike="noStrike" dirty="0">
                          <a:solidFill>
                            <a:srgbClr val="000000"/>
                          </a:solidFill>
                          <a:effectLst/>
                          <a:latin typeface="BIZ UDPゴシック" panose="020B0400000000000000" pitchFamily="50" charset="-128"/>
                          <a:ea typeface="BIZ UDPゴシック" panose="020B0400000000000000" pitchFamily="50" charset="-128"/>
                        </a:rPr>
                        <a:t>売上</a:t>
                      </a:r>
                      <a:r>
                        <a:rPr lang="en-US" altLang="ja-JP" sz="800" b="0" i="0" u="none" strike="noStrike" dirty="0" smtClean="0">
                          <a:solidFill>
                            <a:srgbClr val="000000"/>
                          </a:solidFill>
                          <a:effectLst/>
                          <a:latin typeface="BIZ UDPゴシック" panose="020B0400000000000000" pitchFamily="50" charset="-128"/>
                          <a:ea typeface="BIZ UDPゴシック" panose="020B0400000000000000" pitchFamily="50" charset="-128"/>
                        </a:rPr>
                        <a:t>)</a:t>
                      </a:r>
                      <a:endPar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800" b="0" i="0" u="none" strike="noStrike" dirty="0">
                          <a:solidFill>
                            <a:schemeClr val="tx1"/>
                          </a:solidFill>
                          <a:effectLst/>
                          <a:latin typeface="BIZ UDPゴシック" panose="020B0400000000000000" pitchFamily="50" charset="-128"/>
                          <a:ea typeface="BIZ UDPゴシック" panose="020B0400000000000000" pitchFamily="50" charset="-128"/>
                        </a:rPr>
                        <a:t>35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29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22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28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30 </a:t>
                      </a:r>
                    </a:p>
                  </a:txBody>
                  <a:tcPr marL="9525" marR="9525" marT="9525" marB="0" anchor="ctr">
                    <a:lnL w="6350" cap="flat" cmpd="sng" algn="ctr">
                      <a:solidFill>
                        <a:srgbClr val="000000"/>
                      </a:solidFill>
                      <a:prstDash val="solid"/>
                      <a:round/>
                      <a:headEnd type="none" w="med" len="med"/>
                      <a:tailEnd type="none" w="med" len="med"/>
                    </a:lnL>
                    <a:lnR w="28575" cap="flat" cmpd="sng" algn="ctr">
                      <a:solidFill>
                        <a:srgbClr val="DC0032"/>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r>
                        <a:rPr lang="en-US" altLang="ja-JP" sz="800" b="0" i="0" u="none" strike="noStrike" dirty="0">
                          <a:solidFill>
                            <a:schemeClr val="tx1"/>
                          </a:solidFill>
                          <a:effectLst/>
                          <a:latin typeface="BIZ UDPゴシック" panose="020B0400000000000000" pitchFamily="50" charset="-128"/>
                          <a:ea typeface="BIZ UDPゴシック" panose="020B0400000000000000" pitchFamily="50" charset="-128"/>
                        </a:rPr>
                        <a:t>27 </a:t>
                      </a:r>
                    </a:p>
                  </a:txBody>
                  <a:tcPr marL="9525" marR="9525" marT="9525" marB="0" anchor="ctr">
                    <a:lnL w="28575" cap="flat" cmpd="sng" algn="ctr">
                      <a:solidFill>
                        <a:srgbClr val="DC0032"/>
                      </a:solidFill>
                      <a:prstDash val="solid"/>
                      <a:round/>
                      <a:headEnd type="none" w="med" len="med"/>
                      <a:tailEnd type="none" w="med" len="med"/>
                    </a:lnL>
                    <a:lnR w="28575" cap="flat" cmpd="sng" algn="ctr">
                      <a:solidFill>
                        <a:srgbClr val="DC0032"/>
                      </a:solidFill>
                      <a:prstDash val="solid"/>
                      <a:round/>
                      <a:headEnd type="none" w="med" len="med"/>
                      <a:tailEnd type="none" w="med" len="med"/>
                    </a:lnR>
                    <a:lnT w="28575" cap="flat" cmpd="sng" algn="ctr">
                      <a:solidFill>
                        <a:srgbClr val="DC0032"/>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1442670"/>
                  </a:ext>
                </a:extLst>
              </a:tr>
              <a:tr h="145262">
                <a:tc>
                  <a:txBody>
                    <a:bodyPr/>
                    <a:lstStyle/>
                    <a:p>
                      <a:pPr algn="r" fontAlgn="ctr"/>
                      <a:r>
                        <a:rPr lang="ja-JP" altLang="en-US" sz="800" b="0" i="0" u="none" strike="noStrike" dirty="0">
                          <a:solidFill>
                            <a:srgbClr val="000000"/>
                          </a:solidFill>
                          <a:effectLst/>
                          <a:latin typeface="BIZ UDPゴシック" panose="020B0400000000000000" pitchFamily="50" charset="-128"/>
                          <a:ea typeface="BIZ UDPゴシック" panose="020B0400000000000000" pitchFamily="50" charset="-128"/>
                        </a:rPr>
                        <a:t>生産性</a:t>
                      </a: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a:t>
                      </a:r>
                      <a:r>
                        <a:rPr lang="ja-JP" altLang="en-US" sz="800" b="0" i="0" u="none" strike="noStrike" dirty="0">
                          <a:solidFill>
                            <a:srgbClr val="000000"/>
                          </a:solidFill>
                          <a:effectLst/>
                          <a:latin typeface="BIZ UDPゴシック" panose="020B0400000000000000" pitchFamily="50" charset="-128"/>
                          <a:ea typeface="BIZ UDPゴシック" panose="020B0400000000000000" pitchFamily="50" charset="-128"/>
                        </a:rPr>
                        <a:t>利益</a:t>
                      </a: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r" fontAlgn="ctr"/>
                      <a:r>
                        <a:rPr lang="en-US" altLang="ja-JP" sz="800" b="0" i="0" u="none" strike="noStrike" dirty="0">
                          <a:solidFill>
                            <a:schemeClr val="tx1"/>
                          </a:solidFill>
                          <a:effectLst/>
                          <a:latin typeface="BIZ UDPゴシック" panose="020B0400000000000000" pitchFamily="50" charset="-128"/>
                          <a:ea typeface="BIZ UDPゴシック" panose="020B0400000000000000" pitchFamily="50" charset="-128"/>
                        </a:rPr>
                        <a:t>6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4 </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2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3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4 </a:t>
                      </a:r>
                    </a:p>
                  </a:txBody>
                  <a:tcPr marL="9525" marR="9525" marT="9525" marB="0" anchor="ctr">
                    <a:lnL w="6350" cap="flat" cmpd="sng" algn="ctr">
                      <a:solidFill>
                        <a:srgbClr val="000000"/>
                      </a:solidFill>
                      <a:prstDash val="solid"/>
                      <a:round/>
                      <a:headEnd type="none" w="med" len="med"/>
                      <a:tailEnd type="none" w="med" len="med"/>
                    </a:lnL>
                    <a:lnR w="28575" cap="flat" cmpd="sng" algn="ctr">
                      <a:solidFill>
                        <a:srgbClr val="DC0032"/>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r" fontAlgn="ctr"/>
                      <a:r>
                        <a:rPr lang="en-US" altLang="ja-JP" sz="800" b="0" i="0" u="none" strike="noStrike" dirty="0">
                          <a:solidFill>
                            <a:schemeClr val="tx1"/>
                          </a:solidFill>
                          <a:effectLst/>
                          <a:latin typeface="BIZ UDPゴシック" panose="020B0400000000000000" pitchFamily="50" charset="-128"/>
                          <a:ea typeface="BIZ UDPゴシック" panose="020B0400000000000000" pitchFamily="50" charset="-128"/>
                        </a:rPr>
                        <a:t>3 </a:t>
                      </a:r>
                    </a:p>
                  </a:txBody>
                  <a:tcPr marL="9525" marR="9525" marT="9525" marB="0" anchor="ctr">
                    <a:lnL w="28575" cap="flat" cmpd="sng" algn="ctr">
                      <a:solidFill>
                        <a:srgbClr val="DC0032"/>
                      </a:solidFill>
                      <a:prstDash val="solid"/>
                      <a:round/>
                      <a:headEnd type="none" w="med" len="med"/>
                      <a:tailEnd type="none" w="med" len="med"/>
                    </a:lnL>
                    <a:lnR w="28575" cap="flat" cmpd="sng" algn="ctr">
                      <a:solidFill>
                        <a:srgbClr val="DC0032"/>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2015492"/>
                  </a:ext>
                </a:extLst>
              </a:tr>
              <a:tr h="96476">
                <a:tc>
                  <a:txBody>
                    <a:bodyPr/>
                    <a:lstStyle/>
                    <a:p>
                      <a:pPr algn="r" fontAlgn="ctr"/>
                      <a:r>
                        <a:rPr lang="zh-TW" altLang="en-US" sz="800" b="0" i="0" u="none" strike="noStrike" dirty="0">
                          <a:solidFill>
                            <a:srgbClr val="000000"/>
                          </a:solidFill>
                          <a:effectLst/>
                          <a:latin typeface="BIZ UDPゴシック" panose="020B0400000000000000" pitchFamily="50" charset="-128"/>
                          <a:ea typeface="BIZ UDPゴシック" panose="020B0400000000000000" pitchFamily="50" charset="-128"/>
                        </a:rPr>
                        <a:t>付加価値生産額</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1.2</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1.1</a:t>
                      </a:r>
                    </a:p>
                  </a:txBody>
                  <a:tcPr marL="9525" marR="9525" marT="9525"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1.2</a:t>
                      </a:r>
                    </a:p>
                  </a:txBody>
                  <a:tcPr marL="9525" marR="9525" marT="9525" marB="0" anchor="ctr">
                    <a:lnL w="6350" cap="flat" cmpd="sng" algn="ctr">
                      <a:solidFill>
                        <a:srgbClr val="000000"/>
                      </a:solidFill>
                      <a:prstDash val="solid"/>
                      <a:round/>
                      <a:headEnd type="none" w="med" len="med"/>
                      <a:tailEnd type="none" w="med" len="med"/>
                    </a:lnL>
                    <a:lnR w="28575" cap="flat" cmpd="sng" algn="ctr">
                      <a:solidFill>
                        <a:srgbClr val="DC0032"/>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1.1</a:t>
                      </a:r>
                    </a:p>
                  </a:txBody>
                  <a:tcPr marL="9525" marR="9525" marT="9525" marB="0" anchor="ctr">
                    <a:lnL w="28575" cap="flat" cmpd="sng" algn="ctr">
                      <a:solidFill>
                        <a:srgbClr val="DC0032"/>
                      </a:solidFill>
                      <a:prstDash val="solid"/>
                      <a:round/>
                      <a:headEnd type="none" w="med" len="med"/>
                      <a:tailEnd type="none" w="med" len="med"/>
                    </a:lnL>
                    <a:lnR w="28575" cap="flat" cmpd="sng" algn="ctr">
                      <a:solidFill>
                        <a:srgbClr val="DC0032"/>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4173983963"/>
                  </a:ext>
                </a:extLst>
              </a:tr>
              <a:tr h="96476">
                <a:tc>
                  <a:txBody>
                    <a:bodyPr/>
                    <a:lstStyle/>
                    <a:p>
                      <a:pPr algn="r" fontAlgn="ctr"/>
                      <a:r>
                        <a:rPr lang="ja-JP" altLang="en-US" sz="800" b="0" i="0" u="none" strike="noStrike" dirty="0" smtClean="0">
                          <a:solidFill>
                            <a:srgbClr val="000000"/>
                          </a:solidFill>
                          <a:effectLst/>
                          <a:latin typeface="BIZ UDPゴシック" panose="020B0400000000000000" pitchFamily="50" charset="-128"/>
                          <a:ea typeface="BIZ UDPゴシック" panose="020B0400000000000000" pitchFamily="50" charset="-128"/>
                        </a:rPr>
                        <a:t>内製化率</a:t>
                      </a:r>
                      <a:endParaRPr lang="zh-TW" altLang="en-US" sz="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fontAlgn="ctr"/>
                      <a:r>
                        <a:rPr lang="en-US" altLang="ja-JP" sz="800" b="0" i="0" u="none" strike="noStrike" dirty="0" smtClean="0">
                          <a:solidFill>
                            <a:srgbClr val="000000"/>
                          </a:solidFill>
                          <a:effectLst/>
                          <a:latin typeface="BIZ UDPゴシック" panose="020B0400000000000000" pitchFamily="50" charset="-128"/>
                          <a:ea typeface="BIZ UDPゴシック" panose="020B0400000000000000" pitchFamily="50" charset="-128"/>
                        </a:rPr>
                        <a:t>23%</a:t>
                      </a:r>
                      <a:endPar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pPr algn="r" fontAlgn="ctr"/>
                      <a:r>
                        <a:rPr lang="en-US" altLang="ja-JP" sz="800" b="0" i="0" u="none" strike="noStrike" dirty="0" smtClean="0">
                          <a:solidFill>
                            <a:srgbClr val="000000"/>
                          </a:solidFill>
                          <a:effectLst/>
                          <a:latin typeface="BIZ UDPゴシック" panose="020B0400000000000000" pitchFamily="50" charset="-128"/>
                          <a:ea typeface="BIZ UDPゴシック" panose="020B0400000000000000" pitchFamily="50" charset="-128"/>
                        </a:rPr>
                        <a:t>27%</a:t>
                      </a:r>
                      <a:endPar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lnL w="635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fontAlgn="ctr"/>
                      <a:r>
                        <a:rPr lang="en-US" altLang="ja-JP" sz="800" b="0" i="0" u="none" strike="noStrike" dirty="0" smtClean="0">
                          <a:solidFill>
                            <a:srgbClr val="000000"/>
                          </a:solidFill>
                          <a:effectLst/>
                          <a:latin typeface="BIZ UDPゴシック" panose="020B0400000000000000" pitchFamily="50" charset="-128"/>
                          <a:ea typeface="BIZ UDPゴシック" panose="020B0400000000000000" pitchFamily="50" charset="-128"/>
                        </a:rPr>
                        <a:t>32%</a:t>
                      </a:r>
                      <a:endPar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fontAlgn="ctr"/>
                      <a:r>
                        <a:rPr lang="en-US" altLang="ja-JP" sz="800" b="0" i="0" u="none" strike="noStrike" dirty="0" smtClean="0">
                          <a:solidFill>
                            <a:srgbClr val="000000"/>
                          </a:solidFill>
                          <a:effectLst/>
                          <a:latin typeface="BIZ UDPゴシック" panose="020B0400000000000000" pitchFamily="50" charset="-128"/>
                          <a:ea typeface="BIZ UDPゴシック" panose="020B0400000000000000" pitchFamily="50" charset="-128"/>
                        </a:rPr>
                        <a:t>25%</a:t>
                      </a:r>
                      <a:endPar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fontAlgn="ctr"/>
                      <a:r>
                        <a:rPr lang="en-US" altLang="ja-JP" sz="800" b="0" i="0" u="none" strike="noStrike" dirty="0" smtClean="0">
                          <a:solidFill>
                            <a:srgbClr val="000000"/>
                          </a:solidFill>
                          <a:effectLst/>
                          <a:latin typeface="BIZ UDPゴシック" panose="020B0400000000000000" pitchFamily="50" charset="-128"/>
                          <a:ea typeface="BIZ UDPゴシック" panose="020B0400000000000000" pitchFamily="50" charset="-128"/>
                        </a:rPr>
                        <a:t>22%</a:t>
                      </a:r>
                      <a:endPar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lnL w="6350" cap="flat" cmpd="sng" algn="ctr">
                      <a:solidFill>
                        <a:srgbClr val="000000"/>
                      </a:solidFill>
                      <a:prstDash val="solid"/>
                      <a:round/>
                      <a:headEnd type="none" w="med" len="med"/>
                      <a:tailEnd type="none" w="med" len="med"/>
                    </a:lnL>
                    <a:lnR w="28575" cap="flat" cmpd="sng" algn="ctr">
                      <a:solidFill>
                        <a:srgbClr val="DC0032"/>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r" fontAlgn="ctr"/>
                      <a:r>
                        <a:rPr lang="en-US" altLang="ja-JP" sz="800" b="0" i="0" u="none" strike="noStrike" dirty="0" smtClean="0">
                          <a:solidFill>
                            <a:srgbClr val="000000"/>
                          </a:solidFill>
                          <a:effectLst/>
                          <a:latin typeface="BIZ UDPゴシック" panose="020B0400000000000000" pitchFamily="50" charset="-128"/>
                          <a:ea typeface="BIZ UDPゴシック" panose="020B0400000000000000" pitchFamily="50" charset="-128"/>
                        </a:rPr>
                        <a:t>21%</a:t>
                      </a:r>
                      <a:endPar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lnL w="28575" cap="flat" cmpd="sng" algn="ctr">
                      <a:solidFill>
                        <a:srgbClr val="DC0032"/>
                      </a:solidFill>
                      <a:prstDash val="solid"/>
                      <a:round/>
                      <a:headEnd type="none" w="med" len="med"/>
                      <a:tailEnd type="none" w="med" len="med"/>
                    </a:lnL>
                    <a:lnR w="28575" cap="flat" cmpd="sng" algn="ctr">
                      <a:solidFill>
                        <a:srgbClr val="DC0032"/>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rgbClr val="DC0032"/>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869506319"/>
                  </a:ext>
                </a:extLst>
              </a:tr>
            </a:tbl>
          </a:graphicData>
        </a:graphic>
      </p:graphicFrame>
      <p:sp>
        <p:nvSpPr>
          <p:cNvPr id="35" name="テキスト ボックス 34">
            <a:extLst>
              <a:ext uri="{FF2B5EF4-FFF2-40B4-BE49-F238E27FC236}">
                <a16:creationId xmlns:a16="http://schemas.microsoft.com/office/drawing/2014/main" id="{D8A93D1A-6E7D-4C96-B4E7-090F9F807647}"/>
              </a:ext>
            </a:extLst>
          </p:cNvPr>
          <p:cNvSpPr txBox="1"/>
          <p:nvPr/>
        </p:nvSpPr>
        <p:spPr>
          <a:xfrm>
            <a:off x="4569702" y="1837972"/>
            <a:ext cx="434766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生産性の傾向　　　　　　　　　　　　　　　　　</a:t>
            </a:r>
            <a:r>
              <a:rPr kumimoji="1" lang="ja-JP" altLang="en-US" sz="12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（百万円）</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37" name="正方形/長方形 36">
            <a:extLst>
              <a:ext uri="{FF2B5EF4-FFF2-40B4-BE49-F238E27FC236}">
                <a16:creationId xmlns:a16="http://schemas.microsoft.com/office/drawing/2014/main" id="{0CADDB41-A278-4AF4-94C3-9DBF43C4505A}"/>
              </a:ext>
            </a:extLst>
          </p:cNvPr>
          <p:cNvSpPr/>
          <p:nvPr/>
        </p:nvSpPr>
        <p:spPr>
          <a:xfrm>
            <a:off x="5109116" y="2147594"/>
            <a:ext cx="2647249" cy="379112"/>
          </a:xfrm>
          <a:prstGeom prst="rect">
            <a:avLst/>
          </a:prstGeom>
          <a:solidFill>
            <a:schemeClr val="bg1">
              <a:alpha val="50000"/>
            </a:schemeClr>
          </a:solidFill>
          <a:ln>
            <a:noFill/>
          </a:ln>
        </p:spPr>
        <p:txBody>
          <a:bodyPr wrap="square" lIns="0" tIns="0" rIns="0" bIns="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 体質の変化</a:t>
            </a:r>
            <a:r>
              <a:rPr kumimoji="1" lang="en-US" altLang="ja-JP" sz="12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(11</a:t>
            </a:r>
            <a:r>
              <a:rPr kumimoji="1" lang="ja-JP" altLang="en-US" sz="12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年比</a:t>
            </a:r>
            <a:r>
              <a:rPr kumimoji="1" lang="en-US" altLang="ja-JP" sz="12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a:t>
            </a:r>
            <a:endParaRPr kumimoji="1" lang="en-US" altLang="ja-JP" sz="12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労務費</a:t>
            </a:r>
            <a:r>
              <a:rPr kumimoji="1" lang="en-US" altLang="ja-JP" sz="12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1.6</a:t>
            </a:r>
            <a:r>
              <a:rPr kumimoji="1" lang="ja-JP" altLang="en-US" sz="12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⤴売上</a:t>
            </a:r>
            <a:r>
              <a:rPr kumimoji="1" lang="en-US" altLang="ja-JP" sz="12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1.3</a:t>
            </a:r>
            <a:r>
              <a:rPr kumimoji="1" lang="ja-JP" altLang="en-US" sz="12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 ⇒ 利益▲</a:t>
            </a:r>
            <a:r>
              <a:rPr kumimoji="1" lang="en-US" altLang="ja-JP" sz="12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50</a:t>
            </a:r>
            <a:r>
              <a:rPr kumimoji="1" lang="ja-JP" altLang="en-US" sz="12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a:t>
            </a:r>
            <a:endParaRPr kumimoji="1" lang="en-US" altLang="ja-JP" sz="12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cs typeface="+mn-cs"/>
            </a:endParaRPr>
          </a:p>
        </p:txBody>
      </p:sp>
      <p:graphicFrame>
        <p:nvGraphicFramePr>
          <p:cNvPr id="42" name="表 41"/>
          <p:cNvGraphicFramePr>
            <a:graphicFrameLocks noGrp="1"/>
          </p:cNvGraphicFramePr>
          <p:nvPr>
            <p:extLst>
              <p:ext uri="{D42A27DB-BD31-4B8C-83A1-F6EECF244321}">
                <p14:modId xmlns:p14="http://schemas.microsoft.com/office/powerpoint/2010/main" val="4201270353"/>
              </p:ext>
            </p:extLst>
          </p:nvPr>
        </p:nvGraphicFramePr>
        <p:xfrm>
          <a:off x="5671332" y="4737208"/>
          <a:ext cx="3238316" cy="879540"/>
        </p:xfrm>
        <a:graphic>
          <a:graphicData uri="http://schemas.openxmlformats.org/drawingml/2006/table">
            <a:tbl>
              <a:tblPr/>
              <a:tblGrid>
                <a:gridCol w="496888">
                  <a:extLst>
                    <a:ext uri="{9D8B030D-6E8A-4147-A177-3AD203B41FA5}">
                      <a16:colId xmlns:a16="http://schemas.microsoft.com/office/drawing/2014/main" val="2415639281"/>
                    </a:ext>
                  </a:extLst>
                </a:gridCol>
                <a:gridCol w="527512">
                  <a:extLst>
                    <a:ext uri="{9D8B030D-6E8A-4147-A177-3AD203B41FA5}">
                      <a16:colId xmlns:a16="http://schemas.microsoft.com/office/drawing/2014/main" val="1114249132"/>
                    </a:ext>
                  </a:extLst>
                </a:gridCol>
                <a:gridCol w="539994">
                  <a:extLst>
                    <a:ext uri="{9D8B030D-6E8A-4147-A177-3AD203B41FA5}">
                      <a16:colId xmlns:a16="http://schemas.microsoft.com/office/drawing/2014/main" val="1685792449"/>
                    </a:ext>
                  </a:extLst>
                </a:gridCol>
                <a:gridCol w="555646">
                  <a:extLst>
                    <a:ext uri="{9D8B030D-6E8A-4147-A177-3AD203B41FA5}">
                      <a16:colId xmlns:a16="http://schemas.microsoft.com/office/drawing/2014/main" val="3384412714"/>
                    </a:ext>
                  </a:extLst>
                </a:gridCol>
                <a:gridCol w="571298">
                  <a:extLst>
                    <a:ext uri="{9D8B030D-6E8A-4147-A177-3AD203B41FA5}">
                      <a16:colId xmlns:a16="http://schemas.microsoft.com/office/drawing/2014/main" val="2053802733"/>
                    </a:ext>
                  </a:extLst>
                </a:gridCol>
                <a:gridCol w="546978">
                  <a:extLst>
                    <a:ext uri="{9D8B030D-6E8A-4147-A177-3AD203B41FA5}">
                      <a16:colId xmlns:a16="http://schemas.microsoft.com/office/drawing/2014/main" val="3583277314"/>
                    </a:ext>
                  </a:extLst>
                </a:gridCol>
              </a:tblGrid>
              <a:tr h="219885">
                <a:tc>
                  <a:txBody>
                    <a:bodyPr/>
                    <a:lstStyle/>
                    <a:p>
                      <a:pPr algn="ctr" fontAlgn="ctr"/>
                      <a:r>
                        <a:rPr lang="ja-JP" altLang="en-US" sz="600" b="0" i="0" u="none" strike="noStrike" dirty="0">
                          <a:solidFill>
                            <a:srgbClr val="000000"/>
                          </a:solidFill>
                          <a:effectLst/>
                          <a:latin typeface="BIZ UDPゴシック" panose="020B0400000000000000" pitchFamily="50" charset="-128"/>
                          <a:ea typeface="BIZ UDPゴシック" panose="020B0400000000000000" pitchFamily="50" charset="-128"/>
                        </a:rPr>
                        <a:t>　</a:t>
                      </a:r>
                      <a:r>
                        <a:rPr lang="ja-JP" altLang="en-US" sz="600" b="1" i="0" u="none" strike="noStrike"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利益率</a:t>
                      </a:r>
                      <a:r>
                        <a:rPr lang="en-US" altLang="ja-JP" sz="600" b="1" i="0" u="none" strike="noStrike"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18%</a:t>
                      </a:r>
                      <a:endParaRPr lang="ja-JP" altLang="en-US" sz="600" b="1" i="0" u="none" strike="noStrike"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800" b="0" i="0" u="none" strike="noStrike" smtClean="0">
                          <a:solidFill>
                            <a:srgbClr val="000000"/>
                          </a:solidFill>
                          <a:effectLst/>
                          <a:latin typeface="BIZ UDPゴシック" panose="020B0400000000000000" pitchFamily="50" charset="-128"/>
                          <a:ea typeface="BIZ UDPゴシック" panose="020B0400000000000000" pitchFamily="50" charset="-128"/>
                        </a:rPr>
                        <a:t>▲</a:t>
                      </a:r>
                      <a:r>
                        <a:rPr lang="en-US" altLang="ja-JP" sz="800" b="0" i="0" u="none" strike="noStrike" smtClean="0">
                          <a:solidFill>
                            <a:srgbClr val="000000"/>
                          </a:solidFill>
                          <a:effectLst/>
                          <a:latin typeface="BIZ UDPゴシック" panose="020B0400000000000000" pitchFamily="50" charset="-128"/>
                          <a:ea typeface="BIZ UDPゴシック" panose="020B0400000000000000" pitchFamily="50" charset="-128"/>
                        </a:rPr>
                        <a:t>40%</a:t>
                      </a:r>
                      <a:endPar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lnL w="6350" cap="flat" cmpd="sng" algn="ctr">
                      <a:solidFill>
                        <a:srgbClr val="000000"/>
                      </a:solidFill>
                      <a:prstDash val="solid"/>
                      <a:round/>
                      <a:headEnd type="none" w="med" len="med"/>
                      <a:tailEnd type="none" w="med" len="med"/>
                    </a:lnL>
                    <a:lnR w="28575" cap="flat" cmpd="sng" algn="ctr">
                      <a:solidFill>
                        <a:srgbClr val="DC0032"/>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800" b="0" i="0" u="none" strike="noStrike" dirty="0" smtClean="0">
                          <a:solidFill>
                            <a:srgbClr val="000000"/>
                          </a:solidFill>
                          <a:effectLst/>
                          <a:latin typeface="BIZ UDPゴシック" panose="020B0400000000000000" pitchFamily="50" charset="-128"/>
                          <a:ea typeface="BIZ UDPゴシック" panose="020B0400000000000000" pitchFamily="50" charset="-128"/>
                        </a:rPr>
                        <a:t>▲</a:t>
                      </a:r>
                      <a:r>
                        <a:rPr lang="en-US" altLang="ja-JP" sz="800" b="0" i="0" u="none" strike="noStrike" dirty="0" smtClean="0">
                          <a:solidFill>
                            <a:srgbClr val="000000"/>
                          </a:solidFill>
                          <a:effectLst/>
                          <a:latin typeface="BIZ UDPゴシック" panose="020B0400000000000000" pitchFamily="50" charset="-128"/>
                          <a:ea typeface="BIZ UDPゴシック" panose="020B0400000000000000" pitchFamily="50" charset="-128"/>
                        </a:rPr>
                        <a:t>30%</a:t>
                      </a:r>
                      <a:endPar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lnL w="28575" cap="flat" cmpd="sng" algn="ctr">
                      <a:solidFill>
                        <a:srgbClr val="DC0032"/>
                      </a:solidFill>
                      <a:prstDash val="solid"/>
                      <a:round/>
                      <a:headEnd type="none" w="med" len="med"/>
                      <a:tailEnd type="none" w="med" len="med"/>
                    </a:lnL>
                    <a:lnR w="28575" cap="flat" cmpd="sng" algn="ctr">
                      <a:solidFill>
                        <a:srgbClr val="DC0032"/>
                      </a:solidFill>
                      <a:prstDash val="solid"/>
                      <a:round/>
                      <a:headEnd type="none" w="med" len="med"/>
                      <a:tailEnd type="none" w="med" len="med"/>
                    </a:lnR>
                    <a:lnT w="28575" cap="flat" cmpd="sng" algn="ctr">
                      <a:solidFill>
                        <a:srgbClr val="DC0032"/>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800" b="0" i="0" u="none" strike="noStrike" smtClean="0">
                          <a:solidFill>
                            <a:srgbClr val="000000"/>
                          </a:solidFill>
                          <a:effectLst/>
                          <a:latin typeface="BIZ UDPゴシック" panose="020B0400000000000000" pitchFamily="50" charset="-128"/>
                          <a:ea typeface="BIZ UDPゴシック" panose="020B0400000000000000" pitchFamily="50" charset="-128"/>
                        </a:rPr>
                        <a:t>▲</a:t>
                      </a:r>
                      <a:r>
                        <a:rPr lang="en-US" altLang="ja-JP" sz="800" b="0" i="0" u="none" strike="noStrike" smtClean="0">
                          <a:solidFill>
                            <a:srgbClr val="000000"/>
                          </a:solidFill>
                          <a:effectLst/>
                          <a:latin typeface="BIZ UDPゴシック" panose="020B0400000000000000" pitchFamily="50" charset="-128"/>
                          <a:ea typeface="BIZ UDPゴシック" panose="020B0400000000000000" pitchFamily="50" charset="-128"/>
                        </a:rPr>
                        <a:t>20%</a:t>
                      </a:r>
                      <a:endParaRPr lang="en-US" altLang="ja-JP" sz="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lnL w="28575" cap="flat" cmpd="sng" algn="ctr">
                      <a:solidFill>
                        <a:srgbClr val="DC0032"/>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800" b="0" i="0" u="none" strike="noStrike" smtClean="0">
                          <a:solidFill>
                            <a:srgbClr val="000000"/>
                          </a:solidFill>
                          <a:effectLst/>
                          <a:latin typeface="BIZ UDPゴシック" panose="020B0400000000000000" pitchFamily="50" charset="-128"/>
                          <a:ea typeface="BIZ UDPゴシック" panose="020B0400000000000000" pitchFamily="50" charset="-128"/>
                        </a:rPr>
                        <a:t>▲</a:t>
                      </a:r>
                      <a:r>
                        <a:rPr lang="en-US" altLang="ja-JP" sz="800" b="0" i="0" u="none" strike="noStrike" smtClean="0">
                          <a:solidFill>
                            <a:srgbClr val="000000"/>
                          </a:solidFill>
                          <a:effectLst/>
                          <a:latin typeface="BIZ UDPゴシック" panose="020B0400000000000000" pitchFamily="50" charset="-128"/>
                          <a:ea typeface="BIZ UDPゴシック" panose="020B0400000000000000" pitchFamily="50" charset="-128"/>
                        </a:rPr>
                        <a:t>10%</a:t>
                      </a:r>
                      <a:endParaRPr lang="en-US" altLang="ja-JP" sz="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ja-JP" sz="800" b="0" i="0" u="none" strike="noStrike" smtClean="0">
                          <a:solidFill>
                            <a:srgbClr val="000000"/>
                          </a:solidFill>
                          <a:effectLst/>
                          <a:latin typeface="BIZ UDPゴシック" panose="020B0400000000000000" pitchFamily="50" charset="-128"/>
                          <a:ea typeface="BIZ UDPゴシック" panose="020B0400000000000000" pitchFamily="50" charset="-128"/>
                        </a:rPr>
                        <a:t>20</a:t>
                      </a:r>
                      <a:r>
                        <a:rPr lang="ja-JP" altLang="en-US" sz="800" b="0" i="0" u="none" strike="noStrike" smtClean="0">
                          <a:solidFill>
                            <a:srgbClr val="000000"/>
                          </a:solidFill>
                          <a:effectLst/>
                          <a:latin typeface="BIZ UDPゴシック" panose="020B0400000000000000" pitchFamily="50" charset="-128"/>
                          <a:ea typeface="BIZ UDPゴシック" panose="020B0400000000000000" pitchFamily="50" charset="-128"/>
                        </a:rPr>
                        <a:t>年計画</a:t>
                      </a:r>
                      <a:endParaRPr lang="ja-JP" altLang="en-US" sz="800" b="0" i="0" u="none" strike="noStrike">
                        <a:solidFill>
                          <a:srgbClr val="000000"/>
                        </a:solidFill>
                        <a:effectLst/>
                        <a:latin typeface="BIZ UDPゴシック" panose="020B0400000000000000" pitchFamily="50" charset="-128"/>
                        <a:ea typeface="BIZ UDPゴシック" panose="020B0400000000000000" pitchFamily="50" charset="-128"/>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2238089"/>
                  </a:ext>
                </a:extLst>
              </a:tr>
              <a:tr h="219885">
                <a:tc>
                  <a:txBody>
                    <a:bodyPr/>
                    <a:lstStyle/>
                    <a:p>
                      <a:pPr algn="r" fontAlgn="ctr"/>
                      <a:r>
                        <a:rPr lang="ja-JP" altLang="en-US" sz="800" b="0" i="0" u="none" strike="noStrike" dirty="0">
                          <a:solidFill>
                            <a:srgbClr val="000000"/>
                          </a:solidFill>
                          <a:effectLst/>
                          <a:latin typeface="BIZ UDPゴシック" panose="020B0400000000000000" pitchFamily="50" charset="-128"/>
                          <a:ea typeface="BIZ UDPゴシック" panose="020B0400000000000000" pitchFamily="50" charset="-128"/>
                        </a:rPr>
                        <a:t>売上高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r" fontAlgn="ctr"/>
                      <a:r>
                        <a:rPr lang="en-US" altLang="ja-JP" sz="800" b="0" i="0" u="none" strike="noStrike">
                          <a:solidFill>
                            <a:srgbClr val="000000"/>
                          </a:solidFill>
                          <a:effectLst/>
                          <a:latin typeface="BIZ UDPゴシック" panose="020B0400000000000000" pitchFamily="50" charset="-128"/>
                          <a:ea typeface="BIZ UDPゴシック" panose="020B0400000000000000" pitchFamily="50" charset="-128"/>
                        </a:rPr>
                        <a:t>472,164</a:t>
                      </a:r>
                    </a:p>
                  </a:txBody>
                  <a:tcPr marL="9525" marR="9525" marT="9525" marB="0" anchor="ctr">
                    <a:lnL w="6350" cap="flat" cmpd="sng" algn="ctr">
                      <a:solidFill>
                        <a:srgbClr val="000000"/>
                      </a:solidFill>
                      <a:prstDash val="solid"/>
                      <a:round/>
                      <a:headEnd type="none" w="med" len="med"/>
                      <a:tailEnd type="none" w="med" len="med"/>
                    </a:lnL>
                    <a:lnR w="28575" cap="flat" cmpd="sng" algn="ctr">
                      <a:solidFill>
                        <a:srgbClr val="DC0032"/>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550,858</a:t>
                      </a:r>
                    </a:p>
                  </a:txBody>
                  <a:tcPr marL="9525" marR="9525" marT="9525" marB="0" anchor="ctr">
                    <a:lnL w="28575" cap="flat" cmpd="sng" algn="ctr">
                      <a:solidFill>
                        <a:srgbClr val="DC0032"/>
                      </a:solidFill>
                      <a:prstDash val="solid"/>
                      <a:round/>
                      <a:headEnd type="none" w="med" len="med"/>
                      <a:tailEnd type="none" w="med" len="med"/>
                    </a:lnL>
                    <a:lnR w="28575" cap="flat" cmpd="sng" algn="ctr">
                      <a:solidFill>
                        <a:srgbClr val="DC0032"/>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r" fontAlgn="ctr"/>
                      <a:r>
                        <a:rPr lang="en-US" altLang="ja-JP" sz="800" b="0" i="0" u="none" strike="noStrike">
                          <a:solidFill>
                            <a:srgbClr val="000000"/>
                          </a:solidFill>
                          <a:effectLst/>
                          <a:latin typeface="BIZ UDPゴシック" panose="020B0400000000000000" pitchFamily="50" charset="-128"/>
                          <a:ea typeface="BIZ UDPゴシック" panose="020B0400000000000000" pitchFamily="50" charset="-128"/>
                        </a:rPr>
                        <a:t>629,552</a:t>
                      </a:r>
                    </a:p>
                  </a:txBody>
                  <a:tcPr marL="9525" marR="9525" marT="9525" marB="0" anchor="ctr">
                    <a:lnL w="28575" cap="flat" cmpd="sng" algn="ctr">
                      <a:solidFill>
                        <a:srgbClr val="DC0032"/>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r" fontAlgn="ctr"/>
                      <a:r>
                        <a:rPr lang="en-US" altLang="ja-JP" sz="800" b="0" i="0" u="none" strike="noStrike">
                          <a:solidFill>
                            <a:srgbClr val="000000"/>
                          </a:solidFill>
                          <a:effectLst/>
                          <a:latin typeface="BIZ UDPゴシック" panose="020B0400000000000000" pitchFamily="50" charset="-128"/>
                          <a:ea typeface="BIZ UDPゴシック" panose="020B0400000000000000" pitchFamily="50" charset="-128"/>
                        </a:rPr>
                        <a:t>708,246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r" fontAlgn="ctr"/>
                      <a:r>
                        <a:rPr lang="en-US" altLang="ja-JP" sz="800" b="0" i="0" u="none" strike="noStrike">
                          <a:solidFill>
                            <a:srgbClr val="000000"/>
                          </a:solidFill>
                          <a:effectLst/>
                          <a:latin typeface="BIZ UDPゴシック" panose="020B0400000000000000" pitchFamily="50" charset="-128"/>
                          <a:ea typeface="BIZ UDPゴシック" panose="020B0400000000000000" pitchFamily="50" charset="-128"/>
                        </a:rPr>
                        <a:t>786,940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2460436150"/>
                  </a:ext>
                </a:extLst>
              </a:tr>
              <a:tr h="219885">
                <a:tc>
                  <a:txBody>
                    <a:bodyPr/>
                    <a:lstStyle/>
                    <a:p>
                      <a:pPr algn="r" fontAlgn="ctr"/>
                      <a:r>
                        <a:rPr lang="ja-JP" altLang="en-US" sz="800" b="0" i="0" u="none" strike="noStrike">
                          <a:solidFill>
                            <a:srgbClr val="000000"/>
                          </a:solidFill>
                          <a:effectLst/>
                          <a:latin typeface="BIZ UDPゴシック" panose="020B0400000000000000" pitchFamily="50" charset="-128"/>
                          <a:ea typeface="BIZ UDPゴシック" panose="020B0400000000000000" pitchFamily="50" charset="-128"/>
                        </a:rPr>
                        <a:t>原価</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altLang="ja-JP" sz="800" b="0" i="0" u="none" strike="noStrike">
                          <a:solidFill>
                            <a:srgbClr val="000000"/>
                          </a:solidFill>
                          <a:effectLst/>
                          <a:latin typeface="BIZ UDPゴシック" panose="020B0400000000000000" pitchFamily="50" charset="-128"/>
                          <a:ea typeface="BIZ UDPゴシック" panose="020B0400000000000000" pitchFamily="50" charset="-128"/>
                        </a:rPr>
                        <a:t>506,662</a:t>
                      </a:r>
                    </a:p>
                  </a:txBody>
                  <a:tcPr marL="9525" marR="9525" marT="9525" marB="0" anchor="ctr">
                    <a:lnL w="6350" cap="flat" cmpd="sng" algn="ctr">
                      <a:solidFill>
                        <a:srgbClr val="000000"/>
                      </a:solidFill>
                      <a:prstDash val="solid"/>
                      <a:round/>
                      <a:headEnd type="none" w="med" len="med"/>
                      <a:tailEnd type="none" w="med" len="med"/>
                    </a:lnL>
                    <a:lnR w="28575" cap="flat" cmpd="sng" algn="ctr">
                      <a:solidFill>
                        <a:srgbClr val="DC0032"/>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541,320</a:t>
                      </a:r>
                    </a:p>
                  </a:txBody>
                  <a:tcPr marL="9525" marR="9525" marT="9525" marB="0" anchor="ctr">
                    <a:lnL w="28575" cap="flat" cmpd="sng" algn="ctr">
                      <a:solidFill>
                        <a:srgbClr val="DC0032"/>
                      </a:solidFill>
                      <a:prstDash val="solid"/>
                      <a:round/>
                      <a:headEnd type="none" w="med" len="med"/>
                      <a:tailEnd type="none" w="med" len="med"/>
                    </a:lnL>
                    <a:lnR w="28575" cap="flat" cmpd="sng" algn="ctr">
                      <a:solidFill>
                        <a:srgbClr val="DC0032"/>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altLang="ja-JP" sz="800" b="0" i="0" u="none" strike="noStrike">
                          <a:solidFill>
                            <a:srgbClr val="000000"/>
                          </a:solidFill>
                          <a:effectLst/>
                          <a:latin typeface="BIZ UDPゴシック" panose="020B0400000000000000" pitchFamily="50" charset="-128"/>
                          <a:ea typeface="BIZ UDPゴシック" panose="020B0400000000000000" pitchFamily="50" charset="-128"/>
                        </a:rPr>
                        <a:t>575,977</a:t>
                      </a:r>
                    </a:p>
                  </a:txBody>
                  <a:tcPr marL="9525" marR="9525" marT="9525" marB="0" anchor="ctr">
                    <a:lnL w="28575" cap="flat" cmpd="sng" algn="ctr">
                      <a:solidFill>
                        <a:srgbClr val="DC0032"/>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altLang="ja-JP" sz="800" b="0" i="0" u="none" strike="noStrike">
                          <a:solidFill>
                            <a:srgbClr val="000000"/>
                          </a:solidFill>
                          <a:effectLst/>
                          <a:latin typeface="BIZ UDPゴシック" panose="020B0400000000000000" pitchFamily="50" charset="-128"/>
                          <a:ea typeface="BIZ UDPゴシック" panose="020B0400000000000000" pitchFamily="50" charset="-128"/>
                        </a:rPr>
                        <a:t>610,634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altLang="ja-JP" sz="800" b="0" i="0" u="none" strike="noStrike">
                          <a:solidFill>
                            <a:srgbClr val="000000"/>
                          </a:solidFill>
                          <a:effectLst/>
                          <a:latin typeface="BIZ UDPゴシック" panose="020B0400000000000000" pitchFamily="50" charset="-128"/>
                          <a:ea typeface="BIZ UDPゴシック" panose="020B0400000000000000" pitchFamily="50" charset="-128"/>
                        </a:rPr>
                        <a:t>645,291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253622788"/>
                  </a:ext>
                </a:extLst>
              </a:tr>
              <a:tr h="219885">
                <a:tc>
                  <a:txBody>
                    <a:bodyPr/>
                    <a:lstStyle/>
                    <a:p>
                      <a:pPr algn="r" fontAlgn="ctr"/>
                      <a:r>
                        <a:rPr lang="ja-JP" altLang="en-US" sz="800" b="0" i="0" u="none" strike="noStrike">
                          <a:solidFill>
                            <a:srgbClr val="000000"/>
                          </a:solidFill>
                          <a:effectLst/>
                          <a:latin typeface="BIZ UDPゴシック" panose="020B0400000000000000" pitchFamily="50" charset="-128"/>
                          <a:ea typeface="BIZ UDPゴシック" panose="020B0400000000000000" pitchFamily="50" charset="-128"/>
                        </a:rPr>
                        <a:t>固定費</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298,720</a:t>
                      </a:r>
                    </a:p>
                  </a:txBody>
                  <a:tcPr marL="9525" marR="9525" marT="9525" marB="0" anchor="ctr">
                    <a:lnL w="6350" cap="flat" cmpd="sng" algn="ctr">
                      <a:solidFill>
                        <a:srgbClr val="000000"/>
                      </a:solidFill>
                      <a:prstDash val="solid"/>
                      <a:round/>
                      <a:headEnd type="none" w="med" len="med"/>
                      <a:tailEnd type="none" w="med" len="med"/>
                    </a:lnL>
                    <a:lnR w="28575" cap="flat" cmpd="sng" algn="ctr">
                      <a:solidFill>
                        <a:srgbClr val="DC0032"/>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298,720</a:t>
                      </a:r>
                    </a:p>
                  </a:txBody>
                  <a:tcPr marL="9525" marR="9525" marT="9525" marB="0" anchor="ctr">
                    <a:lnL w="28575" cap="flat" cmpd="sng" algn="ctr">
                      <a:solidFill>
                        <a:srgbClr val="DC0032"/>
                      </a:solidFill>
                      <a:prstDash val="solid"/>
                      <a:round/>
                      <a:headEnd type="none" w="med" len="med"/>
                      <a:tailEnd type="none" w="med" len="med"/>
                    </a:lnL>
                    <a:lnR w="28575" cap="flat" cmpd="sng" algn="ctr">
                      <a:solidFill>
                        <a:srgbClr val="DC0032"/>
                      </a:solidFill>
                      <a:prstDash val="solid"/>
                      <a:round/>
                      <a:headEnd type="none" w="med" len="med"/>
                      <a:tailEnd type="none" w="med" len="med"/>
                    </a:lnR>
                    <a:lnT w="6350" cap="flat" cmpd="sng" algn="ctr">
                      <a:solidFill>
                        <a:srgbClr val="000000"/>
                      </a:solidFill>
                      <a:prstDash val="solid"/>
                      <a:round/>
                      <a:headEnd type="none" w="med" len="med"/>
                      <a:tailEnd type="none" w="med" len="med"/>
                    </a:lnT>
                    <a:lnB w="28575" cap="flat" cmpd="sng" algn="ctr">
                      <a:solidFill>
                        <a:srgbClr val="DC0032"/>
                      </a:solidFill>
                      <a:prstDash val="solid"/>
                      <a:round/>
                      <a:headEnd type="none" w="med" len="med"/>
                      <a:tailEnd type="none" w="med" len="med"/>
                    </a:lnB>
                    <a:solidFill>
                      <a:srgbClr val="70AD47"/>
                    </a:solidFill>
                  </a:tcPr>
                </a:tc>
                <a:tc>
                  <a:txBody>
                    <a:bodyPr/>
                    <a:lstStyle/>
                    <a:p>
                      <a:pPr algn="r" fontAlgn="ctr"/>
                      <a:r>
                        <a:rPr lang="en-US" altLang="ja-JP" sz="800" b="0" i="0" u="none" strike="noStrike">
                          <a:solidFill>
                            <a:srgbClr val="000000"/>
                          </a:solidFill>
                          <a:effectLst/>
                          <a:latin typeface="BIZ UDPゴシック" panose="020B0400000000000000" pitchFamily="50" charset="-128"/>
                          <a:ea typeface="BIZ UDPゴシック" panose="020B0400000000000000" pitchFamily="50" charset="-128"/>
                        </a:rPr>
                        <a:t>298,720</a:t>
                      </a:r>
                    </a:p>
                  </a:txBody>
                  <a:tcPr marL="9525" marR="9525" marT="9525" marB="0" anchor="ctr">
                    <a:lnL w="28575" cap="flat" cmpd="sng" algn="ctr">
                      <a:solidFill>
                        <a:srgbClr val="DC0032"/>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r" fontAlgn="ctr"/>
                      <a:r>
                        <a:rPr lang="en-US" altLang="ja-JP" sz="800" b="0" i="0" u="none" strike="noStrike">
                          <a:solidFill>
                            <a:srgbClr val="000000"/>
                          </a:solidFill>
                          <a:effectLst/>
                          <a:latin typeface="BIZ UDPゴシック" panose="020B0400000000000000" pitchFamily="50" charset="-128"/>
                          <a:ea typeface="BIZ UDPゴシック" panose="020B0400000000000000" pitchFamily="50" charset="-128"/>
                        </a:rPr>
                        <a:t>298,720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tc>
                  <a:txBody>
                    <a:bodyPr/>
                    <a:lstStyle/>
                    <a:p>
                      <a:pPr algn="r" fontAlgn="ctr"/>
                      <a:r>
                        <a:rPr lang="en-US" altLang="ja-JP" sz="800" b="0" i="0" u="none" strike="noStrike" dirty="0">
                          <a:solidFill>
                            <a:srgbClr val="000000"/>
                          </a:solidFill>
                          <a:effectLst/>
                          <a:latin typeface="BIZ UDPゴシック" panose="020B0400000000000000" pitchFamily="50" charset="-128"/>
                          <a:ea typeface="BIZ UDPゴシック" panose="020B0400000000000000" pitchFamily="50" charset="-128"/>
                        </a:rPr>
                        <a:t>298,720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0AD47"/>
                    </a:solidFill>
                  </a:tcPr>
                </a:tc>
                <a:extLst>
                  <a:ext uri="{0D108BD9-81ED-4DB2-BD59-A6C34878D82A}">
                    <a16:rowId xmlns:a16="http://schemas.microsoft.com/office/drawing/2014/main" val="1876004498"/>
                  </a:ext>
                </a:extLst>
              </a:tr>
            </a:tbl>
          </a:graphicData>
        </a:graphic>
      </p:graphicFrame>
      <p:sp>
        <p:nvSpPr>
          <p:cNvPr id="56" name="正方形/長方形 55">
            <a:extLst>
              <a:ext uri="{FF2B5EF4-FFF2-40B4-BE49-F238E27FC236}">
                <a16:creationId xmlns:a16="http://schemas.microsoft.com/office/drawing/2014/main" id="{0CADDB41-A278-4AF4-94C3-9DBF43C4505A}"/>
              </a:ext>
            </a:extLst>
          </p:cNvPr>
          <p:cNvSpPr/>
          <p:nvPr/>
        </p:nvSpPr>
        <p:spPr>
          <a:xfrm>
            <a:off x="4508436" y="4724682"/>
            <a:ext cx="1134448" cy="892067"/>
          </a:xfrm>
          <a:prstGeom prst="rect">
            <a:avLst/>
          </a:prstGeom>
          <a:noFill/>
          <a:ln>
            <a:solidFill>
              <a:schemeClr val="tx1"/>
            </a:solidFill>
          </a:ln>
        </p:spPr>
        <p:txBody>
          <a:bodyPr wrap="square" lIns="36000" tIns="36000" rIns="36000" bIns="7200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cs typeface="+mn-cs"/>
              </a:rPr>
              <a:t>損益分岐▲</a:t>
            </a:r>
            <a:r>
              <a:rPr kumimoji="1" lang="en-US" altLang="ja-JP" sz="9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cs typeface="+mn-cs"/>
              </a:rPr>
              <a:t>30%</a:t>
            </a:r>
            <a:r>
              <a:rPr kumimoji="1" lang="ja-JP" altLang="en-US" sz="9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cs typeface="+mn-cs"/>
              </a:rPr>
              <a:t>化</a:t>
            </a:r>
            <a:endParaRPr kumimoji="1" lang="en-US" altLang="ja-JP" sz="9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cs typeface="+mn-cs"/>
              </a:rPr>
              <a:t>⇒利益率</a:t>
            </a:r>
            <a:r>
              <a:rPr kumimoji="1" lang="en-US" altLang="ja-JP" sz="9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cs typeface="+mn-cs"/>
              </a:rPr>
              <a:t>18%</a:t>
            </a:r>
            <a:r>
              <a:rPr kumimoji="1" lang="ja-JP" altLang="en-US" sz="9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cs typeface="+mn-cs"/>
              </a:rPr>
              <a:t>化</a:t>
            </a:r>
            <a:endParaRPr kumimoji="1" lang="en-US" altLang="ja-JP" sz="9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ja-JP" sz="900" b="1" dirty="0">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cs typeface="+mn-cs"/>
              </a:rPr>
              <a:t>利益体質の再構築</a:t>
            </a:r>
            <a:endParaRPr kumimoji="1" lang="en-US" altLang="ja-JP" sz="9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900" b="1" u="sng"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原価▲</a:t>
            </a:r>
            <a:r>
              <a:rPr lang="en-US" altLang="ja-JP" sz="900" b="1" u="sng"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46,000</a:t>
            </a:r>
            <a:r>
              <a:rPr lang="ja-JP" altLang="en-US" sz="900" b="1" u="sng"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千円</a:t>
            </a:r>
            <a:endParaRPr lang="en-US" altLang="ja-JP" sz="900" b="1" u="sng"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sng"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の</a:t>
            </a:r>
            <a:r>
              <a:rPr lang="ja-JP" altLang="en-US" sz="900" b="1" u="sng"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低減</a:t>
            </a:r>
            <a:endParaRPr kumimoji="1" lang="en-US" altLang="ja-JP" sz="900" b="1" i="0" u="sng"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0157240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２、収益体質</a:t>
            </a:r>
            <a:r>
              <a:rPr lang="ja-JP" altLang="en-US" dirty="0" smtClean="0">
                <a:latin typeface="BIZ UDPゴシック" panose="020B0400000000000000" pitchFamily="50" charset="-128"/>
                <a:ea typeface="BIZ UDPゴシック" panose="020B0400000000000000" pitchFamily="50" charset="-128"/>
              </a:rPr>
              <a:t>の再構築</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672010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smtClean="0">
                <a:solidFill>
                  <a:srgbClr val="000000"/>
                </a:solidFill>
                <a:latin typeface="BIZ UDPゴシック" panose="020B0400000000000000" pitchFamily="50" charset="-128"/>
                <a:ea typeface="BIZ UDPゴシック" panose="020B0400000000000000" pitchFamily="50" charset="-128"/>
              </a:rPr>
              <a:t>世代交代の終盤に、内外製を巧くコントロール出来る体質を強化したい！</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6" name="正方形/長方形 5">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18" name="正方形/長方形 117"/>
          <p:cNvSpPr/>
          <p:nvPr/>
        </p:nvSpPr>
        <p:spPr>
          <a:xfrm>
            <a:off x="258967" y="5678020"/>
            <a:ext cx="8512658"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81704" y="5789250"/>
            <a:ext cx="8489921"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受継がれてきた筋肉体質を強化し、品質向上 → 提案力に結付け ⇒</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組織能力向上</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4" name="正方形/長方形 113">
            <a:extLst>
              <a:ext uri="{FF2B5EF4-FFF2-40B4-BE49-F238E27FC236}">
                <a16:creationId xmlns:a16="http://schemas.microsoft.com/office/drawing/2014/main" id="{32809E8B-7D41-4F64-836B-A6D3A20CDF0C}"/>
              </a:ext>
            </a:extLst>
          </p:cNvPr>
          <p:cNvSpPr/>
          <p:nvPr/>
        </p:nvSpPr>
        <p:spPr>
          <a:xfrm>
            <a:off x="350578" y="1094156"/>
            <a:ext cx="8431626" cy="318924"/>
          </a:xfrm>
          <a:prstGeom prst="rect">
            <a:avLst/>
          </a:prstGeom>
          <a:noFill/>
          <a:ln>
            <a:noFill/>
          </a:ln>
        </p:spPr>
        <p:txBody>
          <a:bodyPr wrap="square" tIns="36000" b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20’</a:t>
            </a:r>
            <a:r>
              <a:rPr lang="ja-JP" altLang="en-US" sz="1600" b="1" noProof="0" dirty="0" smtClean="0">
                <a:solidFill>
                  <a:srgbClr val="000000"/>
                </a:solidFill>
                <a:latin typeface="BIZ UDPゴシック" panose="020B0400000000000000" pitchFamily="50" charset="-128"/>
                <a:ea typeface="BIZ UDPゴシック" panose="020B0400000000000000" pitchFamily="50" charset="-128"/>
              </a:rPr>
              <a:t>事業計画を見直して、原価改善を行う</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。物件の内製</a:t>
            </a:r>
            <a:r>
              <a:rPr lang="ja-JP" altLang="en-US" sz="1600" b="1" dirty="0">
                <a:solidFill>
                  <a:srgbClr val="000000"/>
                </a:solidFill>
                <a:latin typeface="BIZ UDPゴシック" panose="020B0400000000000000" pitchFamily="50" charset="-128"/>
                <a:ea typeface="BIZ UDPゴシック" panose="020B0400000000000000" pitchFamily="50" charset="-128"/>
              </a:rPr>
              <a:t>化</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率の管理強化を実施　　</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00" name="テキスト ボックス 99">
            <a:extLst>
              <a:ext uri="{FF2B5EF4-FFF2-40B4-BE49-F238E27FC236}">
                <a16:creationId xmlns:a16="http://schemas.microsoft.com/office/drawing/2014/main" id="{18A93398-F89B-472C-B7EF-94393DE3537B}"/>
              </a:ext>
            </a:extLst>
          </p:cNvPr>
          <p:cNvSpPr txBox="1"/>
          <p:nvPr/>
        </p:nvSpPr>
        <p:spPr>
          <a:xfrm>
            <a:off x="246267" y="1578886"/>
            <a:ext cx="321915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kumimoji="1" lang="ja-JP" altLang="en-US" sz="20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原価改善・社外流出防止</a:t>
            </a:r>
            <a:endParaRPr kumimoji="1" lang="ja-JP" alt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101" name="正方形/長方形 100">
            <a:extLst>
              <a:ext uri="{FF2B5EF4-FFF2-40B4-BE49-F238E27FC236}">
                <a16:creationId xmlns:a16="http://schemas.microsoft.com/office/drawing/2014/main" id="{0C87EA33-8890-449F-B9B3-41AEE1716C39}"/>
              </a:ext>
            </a:extLst>
          </p:cNvPr>
          <p:cNvSpPr/>
          <p:nvPr/>
        </p:nvSpPr>
        <p:spPr>
          <a:xfrm>
            <a:off x="779713" y="2012234"/>
            <a:ext cx="290825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内製取組み強化</a:t>
            </a:r>
            <a:endPar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02" name="正方形/長方形 101">
            <a:extLst>
              <a:ext uri="{FF2B5EF4-FFF2-40B4-BE49-F238E27FC236}">
                <a16:creationId xmlns:a16="http://schemas.microsoft.com/office/drawing/2014/main" id="{75516B43-81DC-4915-A470-07D75A82519C}"/>
              </a:ext>
            </a:extLst>
          </p:cNvPr>
          <p:cNvSpPr/>
          <p:nvPr/>
        </p:nvSpPr>
        <p:spPr>
          <a:xfrm>
            <a:off x="376660" y="2036139"/>
            <a:ext cx="399459" cy="295678"/>
          </a:xfrm>
          <a:prstGeom prst="rect">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03" name="正方形/長方形 102">
            <a:extLst>
              <a:ext uri="{FF2B5EF4-FFF2-40B4-BE49-F238E27FC236}">
                <a16:creationId xmlns:a16="http://schemas.microsoft.com/office/drawing/2014/main" id="{B3F9EDCA-4410-4A17-A6FE-13522207831E}"/>
              </a:ext>
            </a:extLst>
          </p:cNvPr>
          <p:cNvSpPr/>
          <p:nvPr/>
        </p:nvSpPr>
        <p:spPr>
          <a:xfrm>
            <a:off x="765128" y="2035896"/>
            <a:ext cx="2922840" cy="296164"/>
          </a:xfrm>
          <a:prstGeom prst="rect">
            <a:avLst/>
          </a:prstGeom>
          <a:noFill/>
          <a:ln w="19050">
            <a:solidFill>
              <a:schemeClr val="bg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04" name="正方形/長方形 103">
            <a:extLst>
              <a:ext uri="{FF2B5EF4-FFF2-40B4-BE49-F238E27FC236}">
                <a16:creationId xmlns:a16="http://schemas.microsoft.com/office/drawing/2014/main" id="{89B328AF-160B-4412-B2FD-7D9A022FB453}"/>
              </a:ext>
            </a:extLst>
          </p:cNvPr>
          <p:cNvSpPr/>
          <p:nvPr/>
        </p:nvSpPr>
        <p:spPr>
          <a:xfrm>
            <a:off x="425862" y="2015174"/>
            <a:ext cx="47728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①</a:t>
            </a:r>
          </a:p>
        </p:txBody>
      </p:sp>
      <p:sp>
        <p:nvSpPr>
          <p:cNvPr id="117" name="テキスト ボックス 116">
            <a:extLst>
              <a:ext uri="{FF2B5EF4-FFF2-40B4-BE49-F238E27FC236}">
                <a16:creationId xmlns:a16="http://schemas.microsoft.com/office/drawing/2014/main" id="{D8A93D1A-6E7D-4C96-B4E7-090F9F807647}"/>
              </a:ext>
            </a:extLst>
          </p:cNvPr>
          <p:cNvSpPr txBox="1"/>
          <p:nvPr/>
        </p:nvSpPr>
        <p:spPr>
          <a:xfrm>
            <a:off x="350578" y="4930917"/>
            <a:ext cx="797846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・エネルギー管理士１名</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C</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診断員志望者</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err="1"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機電一体技能者２名、データ分析者２名</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8" name="図 7"/>
          <p:cNvPicPr>
            <a:picLocks noChangeAspect="1"/>
          </p:cNvPicPr>
          <p:nvPr/>
        </p:nvPicPr>
        <p:blipFill rotWithShape="1">
          <a:blip r:embed="rId2"/>
          <a:srcRect l="16130" t="7341" r="37216" b="11009"/>
          <a:stretch/>
        </p:blipFill>
        <p:spPr>
          <a:xfrm>
            <a:off x="5143257" y="2177967"/>
            <a:ext cx="2551155" cy="2022537"/>
          </a:xfrm>
          <a:prstGeom prst="rect">
            <a:avLst/>
          </a:prstGeom>
          <a:ln w="19050">
            <a:solidFill>
              <a:schemeClr val="tx1"/>
            </a:solidFill>
          </a:ln>
        </p:spPr>
      </p:pic>
      <p:sp>
        <p:nvSpPr>
          <p:cNvPr id="9" name="正方形/長方形 8"/>
          <p:cNvSpPr/>
          <p:nvPr/>
        </p:nvSpPr>
        <p:spPr>
          <a:xfrm>
            <a:off x="5006359" y="1841111"/>
            <a:ext cx="275588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20’</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個別工事</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売上</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5.7</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億円</a:t>
            </a: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0" name="円 9"/>
          <p:cNvSpPr/>
          <p:nvPr/>
        </p:nvSpPr>
        <p:spPr>
          <a:xfrm>
            <a:off x="5824523" y="2371214"/>
            <a:ext cx="1521388" cy="1713960"/>
          </a:xfrm>
          <a:prstGeom prst="pie">
            <a:avLst>
              <a:gd name="adj1" fmla="val 8283737"/>
              <a:gd name="adj2" fmla="val 12776110"/>
            </a:avLst>
          </a:prstGeom>
          <a:noFill/>
          <a:ln>
            <a:solidFill>
              <a:srgbClr val="DC003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Meiryo UI"/>
              <a:ea typeface="Meiryo UI"/>
              <a:cs typeface="+mn-cs"/>
            </a:endParaRPr>
          </a:p>
        </p:txBody>
      </p:sp>
      <p:sp>
        <p:nvSpPr>
          <p:cNvPr id="140" name="円 139"/>
          <p:cNvSpPr/>
          <p:nvPr/>
        </p:nvSpPr>
        <p:spPr>
          <a:xfrm flipH="1">
            <a:off x="5835822" y="2426045"/>
            <a:ext cx="1576656" cy="1627176"/>
          </a:xfrm>
          <a:prstGeom prst="pie">
            <a:avLst>
              <a:gd name="adj1" fmla="val 2554448"/>
              <a:gd name="adj2" fmla="val 16231592"/>
            </a:avLst>
          </a:prstGeom>
          <a:noFill/>
          <a:ln>
            <a:solidFill>
              <a:srgbClr val="DC003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Meiryo UI"/>
              <a:ea typeface="Meiryo UI"/>
              <a:cs typeface="+mn-cs"/>
            </a:endParaRPr>
          </a:p>
        </p:txBody>
      </p:sp>
      <p:sp>
        <p:nvSpPr>
          <p:cNvPr id="57" name="正方形/長方形 56"/>
          <p:cNvSpPr/>
          <p:nvPr/>
        </p:nvSpPr>
        <p:spPr>
          <a:xfrm>
            <a:off x="5281596" y="3996070"/>
            <a:ext cx="215109" cy="120621"/>
          </a:xfrm>
          <a:prstGeom prst="rect">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41" name="正方形/長方形 140"/>
          <p:cNvSpPr/>
          <p:nvPr/>
        </p:nvSpPr>
        <p:spPr>
          <a:xfrm>
            <a:off x="5417268" y="3949007"/>
            <a:ext cx="782587" cy="21544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ja-JP" altLang="en-US"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lang="ja-JP" altLang="en-US" sz="800" b="1" dirty="0">
                <a:solidFill>
                  <a:srgbClr val="000000"/>
                </a:solidFill>
                <a:latin typeface="BIZ UDPゴシック" panose="020B0400000000000000" pitchFamily="50" charset="-128"/>
                <a:ea typeface="BIZ UDPゴシック" panose="020B0400000000000000" pitchFamily="50" charset="-128"/>
              </a:rPr>
              <a:t>強化</a:t>
            </a:r>
            <a:r>
              <a:rPr kumimoji="1" lang="ja-JP" altLang="en-US"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対象</a:t>
            </a:r>
            <a:endParaRPr kumimoji="1" lang="en-US" altLang="ja-JP" sz="8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 name="線吹き出し 2 (枠付き) 10"/>
          <p:cNvSpPr/>
          <p:nvPr/>
        </p:nvSpPr>
        <p:spPr>
          <a:xfrm>
            <a:off x="7775938" y="2248760"/>
            <a:ext cx="1082600" cy="273208"/>
          </a:xfrm>
          <a:prstGeom prst="borderCallout2">
            <a:avLst>
              <a:gd name="adj1" fmla="val 51289"/>
              <a:gd name="adj2" fmla="val -773"/>
              <a:gd name="adj3" fmla="val 53614"/>
              <a:gd name="adj4" fmla="val -18042"/>
              <a:gd name="adj5" fmla="val 254278"/>
              <a:gd name="adj6" fmla="val -83093"/>
            </a:avLst>
          </a:prstGeom>
          <a:solidFill>
            <a:schemeClr val="bg1"/>
          </a:solidFill>
          <a:ln>
            <a:solidFill>
              <a:srgbClr val="DC003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12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DECS 30%</a:t>
            </a:r>
            <a:endParaRPr kumimoji="1" lang="ja-JP" altLang="en-US" sz="12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40" name="線吹き出し 2 (枠付き) 39"/>
          <p:cNvSpPr/>
          <p:nvPr/>
        </p:nvSpPr>
        <p:spPr>
          <a:xfrm>
            <a:off x="7775938" y="2741060"/>
            <a:ext cx="1082600" cy="273208"/>
          </a:xfrm>
          <a:prstGeom prst="borderCallout2">
            <a:avLst>
              <a:gd name="adj1" fmla="val 51289"/>
              <a:gd name="adj2" fmla="val -773"/>
              <a:gd name="adj3" fmla="val 53614"/>
              <a:gd name="adj4" fmla="val -18042"/>
              <a:gd name="adj5" fmla="val 193848"/>
              <a:gd name="adj6" fmla="val -135883"/>
            </a:avLst>
          </a:prstGeom>
          <a:solidFill>
            <a:schemeClr val="bg1"/>
          </a:solidFill>
          <a:ln>
            <a:solidFill>
              <a:srgbClr val="DC003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12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EMS 25%</a:t>
            </a:r>
            <a:endParaRPr kumimoji="1" lang="ja-JP" altLang="en-US" sz="12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41" name="正方形/長方形 40"/>
          <p:cNvSpPr/>
          <p:nvPr/>
        </p:nvSpPr>
        <p:spPr>
          <a:xfrm>
            <a:off x="7841530" y="1861092"/>
            <a:ext cx="90281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内製化</a:t>
            </a:r>
            <a:r>
              <a:rPr lang="ja-JP" altLang="en-US" sz="14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率</a:t>
            </a:r>
            <a:endParaRPr kumimoji="1" lang="en-US" altLang="ja-JP" sz="14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2" name="下矢印 11"/>
          <p:cNvSpPr/>
          <p:nvPr/>
        </p:nvSpPr>
        <p:spPr>
          <a:xfrm>
            <a:off x="8134675" y="3113802"/>
            <a:ext cx="314325" cy="322315"/>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kumimoji="1" lang="ja-JP" altLang="en-US">
              <a:latin typeface="BIZ UDPゴシック" panose="020B0400000000000000" pitchFamily="50" charset="-128"/>
              <a:ea typeface="BIZ UDPゴシック" panose="020B0400000000000000" pitchFamily="50" charset="-128"/>
            </a:endParaRPr>
          </a:p>
        </p:txBody>
      </p:sp>
      <p:sp>
        <p:nvSpPr>
          <p:cNvPr id="43" name="正方形/長方形 42"/>
          <p:cNvSpPr/>
          <p:nvPr/>
        </p:nvSpPr>
        <p:spPr>
          <a:xfrm>
            <a:off x="7775938" y="3507275"/>
            <a:ext cx="1082600" cy="273208"/>
          </a:xfrm>
          <a:prstGeom prst="rect">
            <a:avLst/>
          </a:prstGeom>
          <a:solidFill>
            <a:schemeClr val="bg1"/>
          </a:solidFill>
          <a:ln>
            <a:solidFill>
              <a:srgbClr val="DC003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12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DECS 40%</a:t>
            </a:r>
            <a:endParaRPr kumimoji="1" lang="ja-JP" altLang="en-US" sz="12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44" name="正方形/長方形 43"/>
          <p:cNvSpPr/>
          <p:nvPr/>
        </p:nvSpPr>
        <p:spPr>
          <a:xfrm>
            <a:off x="7775938" y="3843483"/>
            <a:ext cx="1082600" cy="273208"/>
          </a:xfrm>
          <a:prstGeom prst="rect">
            <a:avLst/>
          </a:prstGeom>
          <a:solidFill>
            <a:schemeClr val="bg1"/>
          </a:solidFill>
          <a:ln>
            <a:solidFill>
              <a:srgbClr val="DC003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ja-JP" sz="12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E</a:t>
            </a:r>
            <a:r>
              <a:rPr lang="en-US" altLang="ja-JP" sz="12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M</a:t>
            </a:r>
            <a:r>
              <a:rPr kumimoji="1" lang="en-US" altLang="ja-JP" sz="12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S 30%</a:t>
            </a:r>
            <a:endParaRPr kumimoji="1" lang="ja-JP" altLang="en-US" sz="12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45" name="正方形/長方形 44"/>
          <p:cNvSpPr/>
          <p:nvPr/>
        </p:nvSpPr>
        <p:spPr>
          <a:xfrm>
            <a:off x="246267" y="2440587"/>
            <a:ext cx="4829160" cy="16850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lang="ja-JP" altLang="en-US" sz="1600" b="1" dirty="0">
                <a:solidFill>
                  <a:srgbClr val="000000"/>
                </a:solidFill>
                <a:latin typeface="BIZ UDPゴシック" panose="020B0400000000000000" pitchFamily="50" charset="-128"/>
                <a:ea typeface="BIZ UDPゴシック" panose="020B0400000000000000" pitchFamily="50" charset="-128"/>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善明</a:t>
            </a:r>
            <a:r>
              <a:rPr kumimoji="1" lang="en-US" altLang="ja-JP" sz="1600" b="1" i="0" u="none" strike="noStrike" kern="1200" cap="none" spc="0" normalizeH="0" baseline="0" noProof="0" dirty="0" err="1"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DECSⅡ</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期</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STEP2(20</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冬更新</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67</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百万円</a:t>
            </a:r>
            <a:endPar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300"/>
              </a:spcBef>
              <a:spcAft>
                <a:spcPts val="0"/>
              </a:spcAft>
              <a:buClrTx/>
              <a:buSzTx/>
              <a:buFontTx/>
              <a:buNone/>
              <a:tabLst/>
              <a:defRPr/>
            </a:pPr>
            <a:r>
              <a:rPr lang="ja-JP" altLang="en-US" sz="1600" b="1" dirty="0" smtClean="0">
                <a:solidFill>
                  <a:srgbClr val="000000"/>
                </a:solidFill>
                <a:latin typeface="BIZ UDPゴシック" panose="020B0400000000000000" pitchFamily="50" charset="-128"/>
                <a:ea typeface="BIZ UDPゴシック" panose="020B0400000000000000" pitchFamily="50" charset="-128"/>
              </a:rPr>
              <a:t>　　外注：ハード</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32</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百万円　▲</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10</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百万円</a:t>
            </a:r>
            <a:endParaRPr lang="en-US" altLang="ja-JP" sz="1600" b="1" dirty="0" smtClean="0">
              <a:solidFill>
                <a:srgbClr val="000000"/>
              </a:solidFill>
              <a:latin typeface="BIZ UDPゴシック" panose="020B0400000000000000" pitchFamily="50" charset="-128"/>
              <a:ea typeface="BIZ UDPゴシック" panose="020B0400000000000000" pitchFamily="50" charset="-128"/>
            </a:endParaRPr>
          </a:p>
          <a:p>
            <a:pPr>
              <a:defRPr/>
            </a:pPr>
            <a:r>
              <a:rPr lang="ja-JP" altLang="en-US" sz="1600" b="1" dirty="0" smtClean="0">
                <a:solidFill>
                  <a:srgbClr val="000000"/>
                </a:solidFill>
                <a:latin typeface="BIZ UDPゴシック" panose="020B0400000000000000" pitchFamily="50" charset="-128"/>
                <a:ea typeface="BIZ UDPゴシック" panose="020B0400000000000000" pitchFamily="50" charset="-128"/>
              </a:rPr>
              <a:t>　　外注：ソフト</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33</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百万円</a:t>
            </a:r>
            <a:r>
              <a:rPr lang="ja-JP" altLang="en-US" sz="1600" b="1" dirty="0">
                <a:solidFill>
                  <a:srgbClr val="000000"/>
                </a:solidFill>
                <a:latin typeface="BIZ UDPゴシック" panose="020B0400000000000000" pitchFamily="50" charset="-128"/>
                <a:ea typeface="BIZ UDPゴシック" panose="020B0400000000000000" pitchFamily="50" charset="-128"/>
              </a:rPr>
              <a:t>　</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33</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百万円</a:t>
            </a:r>
            <a:endParaRPr lang="en-US" altLang="ja-JP" sz="1600" b="1" dirty="0" smtClean="0">
              <a:solidFill>
                <a:srgbClr val="000000"/>
              </a:solidFill>
              <a:latin typeface="BIZ UDPゴシック" panose="020B0400000000000000" pitchFamily="50" charset="-128"/>
              <a:ea typeface="BIZ UDPゴシック" panose="020B0400000000000000" pitchFamily="50" charset="-128"/>
            </a:endParaRPr>
          </a:p>
          <a:p>
            <a:pPr>
              <a:spcBef>
                <a:spcPts val="200"/>
              </a:spcBef>
              <a:defRPr/>
            </a:pPr>
            <a:r>
              <a:rPr lang="ja-JP" altLang="en-US" sz="1600" b="1" dirty="0">
                <a:solidFill>
                  <a:srgbClr val="000000"/>
                </a:solidFill>
                <a:latin typeface="BIZ UDPゴシック" panose="020B0400000000000000" pitchFamily="50" charset="-128"/>
                <a:ea typeface="BIZ UDPゴシック" panose="020B0400000000000000" pitchFamily="50" charset="-128"/>
              </a:rPr>
              <a:t> </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a:t>
            </a:r>
            <a:r>
              <a:rPr lang="en-US" altLang="ja-JP" sz="1600" b="1" dirty="0" err="1" smtClean="0">
                <a:solidFill>
                  <a:srgbClr val="000000"/>
                </a:solidFill>
                <a:latin typeface="BIZ UDPゴシック" panose="020B0400000000000000" pitchFamily="50" charset="-128"/>
                <a:ea typeface="BIZ UDPゴシック" panose="020B0400000000000000" pitchFamily="50" charset="-128"/>
              </a:rPr>
              <a:t>IoT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部材</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FS</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調達等</a:t>
            </a:r>
            <a:r>
              <a:rPr lang="ja-JP" altLang="en-US" sz="1600" b="1" dirty="0">
                <a:solidFill>
                  <a:srgbClr val="000000"/>
                </a:solidFill>
                <a:latin typeface="BIZ UDPゴシック" panose="020B0400000000000000" pitchFamily="50" charset="-128"/>
                <a:ea typeface="BIZ UDPゴシック" panose="020B0400000000000000" pitchFamily="50" charset="-128"/>
              </a:rPr>
              <a:t>　</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1</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百万円</a:t>
            </a:r>
            <a:endParaRPr lang="en-US" altLang="ja-JP" sz="1600" b="1" dirty="0" smtClean="0">
              <a:solidFill>
                <a:srgbClr val="000000"/>
              </a:solidFill>
              <a:latin typeface="BIZ UDPゴシック" panose="020B0400000000000000" pitchFamily="50" charset="-128"/>
              <a:ea typeface="BIZ UDPゴシック" panose="020B0400000000000000" pitchFamily="50" charset="-128"/>
            </a:endParaRPr>
          </a:p>
          <a:p>
            <a:pPr>
              <a:spcBef>
                <a:spcPts val="200"/>
              </a:spcBef>
              <a:defRPr/>
            </a:pPr>
            <a:r>
              <a:rPr lang="ja-JP" altLang="en-US" sz="1600" b="1" dirty="0" smtClean="0">
                <a:solidFill>
                  <a:srgbClr val="000000"/>
                </a:solidFill>
                <a:latin typeface="BIZ UDPゴシック" panose="020B0400000000000000" pitchFamily="50" charset="-128"/>
                <a:ea typeface="BIZ UDPゴシック" panose="020B0400000000000000" pitchFamily="50" charset="-128"/>
              </a:rPr>
              <a:t> ●</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EMS</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ソフトの効率化　▲</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3</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百万円</a:t>
            </a:r>
            <a:endParaRPr lang="en-US" altLang="ja-JP" sz="1600" b="1" dirty="0" smtClean="0">
              <a:solidFill>
                <a:srgbClr val="000000"/>
              </a:solidFill>
              <a:latin typeface="BIZ UDPゴシック" panose="020B0400000000000000" pitchFamily="50" charset="-128"/>
              <a:ea typeface="BIZ UDPゴシック" panose="020B0400000000000000" pitchFamily="50" charset="-128"/>
            </a:endParaRPr>
          </a:p>
          <a:p>
            <a:pPr>
              <a:spcBef>
                <a:spcPts val="200"/>
              </a:spcBef>
              <a:defRPr/>
            </a:pPr>
            <a:r>
              <a:rPr lang="en-US" altLang="ja-JP" sz="1600" b="1" dirty="0">
                <a:solidFill>
                  <a:srgbClr val="000000"/>
                </a:solidFill>
                <a:latin typeface="BIZ UDPゴシック" panose="020B0400000000000000" pitchFamily="50" charset="-128"/>
                <a:ea typeface="BIZ UDPゴシック" panose="020B0400000000000000" pitchFamily="50" charset="-128"/>
              </a:rPr>
              <a:t> </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EMS</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通信線成端　　　 ▲</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1</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百万円</a:t>
            </a:r>
            <a:endParaRPr lang="en-US" altLang="ja-JP" sz="1600" b="1" dirty="0">
              <a:solidFill>
                <a:srgbClr val="000000"/>
              </a:solidFill>
              <a:latin typeface="BIZ UDPゴシック" panose="020B0400000000000000" pitchFamily="50" charset="-128"/>
              <a:ea typeface="BIZ UDPゴシック" panose="020B0400000000000000" pitchFamily="50" charset="-128"/>
            </a:endParaRPr>
          </a:p>
        </p:txBody>
      </p:sp>
      <p:sp>
        <p:nvSpPr>
          <p:cNvPr id="46" name="正方形/長方形 45"/>
          <p:cNvSpPr/>
          <p:nvPr/>
        </p:nvSpPr>
        <p:spPr>
          <a:xfrm>
            <a:off x="8497253" y="3071586"/>
            <a:ext cx="307777" cy="400110"/>
          </a:xfrm>
          <a:prstGeom prst="rect">
            <a:avLst/>
          </a:prstGeom>
        </p:spPr>
        <p:txBody>
          <a:bodyPr wrap="none" lIns="0" rIns="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取組</a:t>
            </a:r>
            <a:endParaRPr kumimoji="1" lang="en-US" altLang="ja-JP" sz="12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ts val="12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拡大</a:t>
            </a:r>
            <a:endParaRPr kumimoji="1" lang="en-US" altLang="ja-JP" sz="12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47" name="テキスト ボックス 46">
            <a:extLst>
              <a:ext uri="{FF2B5EF4-FFF2-40B4-BE49-F238E27FC236}">
                <a16:creationId xmlns:a16="http://schemas.microsoft.com/office/drawing/2014/main" id="{18A93398-F89B-472C-B7EF-94393DE3537B}"/>
              </a:ext>
            </a:extLst>
          </p:cNvPr>
          <p:cNvSpPr txBox="1"/>
          <p:nvPr/>
        </p:nvSpPr>
        <p:spPr>
          <a:xfrm>
            <a:off x="246267" y="4172940"/>
            <a:ext cx="363593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kumimoji="1" lang="ja-JP" altLang="en-US" sz="20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製造部 省エネ拡大</a:t>
            </a:r>
            <a:r>
              <a:rPr lang="ja-JP" altLang="en-US" sz="20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に向けて</a:t>
            </a:r>
            <a:endParaRPr kumimoji="1" lang="en-US" altLang="ja-JP" sz="20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48" name="テキスト ボックス 47">
            <a:extLst>
              <a:ext uri="{FF2B5EF4-FFF2-40B4-BE49-F238E27FC236}">
                <a16:creationId xmlns:a16="http://schemas.microsoft.com/office/drawing/2014/main" id="{D8A93D1A-6E7D-4C96-B4E7-090F9F807647}"/>
              </a:ext>
            </a:extLst>
          </p:cNvPr>
          <p:cNvSpPr txBox="1"/>
          <p:nvPr/>
        </p:nvSpPr>
        <p:spPr>
          <a:xfrm>
            <a:off x="2880760" y="2253083"/>
            <a:ext cx="2091684" cy="244530"/>
          </a:xfrm>
          <a:prstGeom prst="roundRect">
            <a:avLst/>
          </a:prstGeom>
          <a:solidFill>
            <a:srgbClr val="DC0032"/>
          </a:solidFill>
          <a:effectLst>
            <a:outerShdw blurRad="50800" dist="38100" dir="2700000" algn="tl" rotWithShape="0">
              <a:prstClr val="black">
                <a:alpha val="40000"/>
              </a:prstClr>
            </a:outerShdw>
          </a:effectLst>
        </p:spPr>
        <p:txBody>
          <a:bodyPr wrap="none" lIns="36000" tIns="0" rIns="36000" bIns="36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若手育成 ⇒ 広瀬 内製に挑戦</a:t>
            </a:r>
            <a:endParaRPr kumimoji="1" lang="ja-JP" alt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49" name="テキスト ボックス 48">
            <a:extLst>
              <a:ext uri="{FF2B5EF4-FFF2-40B4-BE49-F238E27FC236}">
                <a16:creationId xmlns:a16="http://schemas.microsoft.com/office/drawing/2014/main" id="{D8A93D1A-6E7D-4C96-B4E7-090F9F807647}"/>
              </a:ext>
            </a:extLst>
          </p:cNvPr>
          <p:cNvSpPr txBox="1"/>
          <p:nvPr/>
        </p:nvSpPr>
        <p:spPr>
          <a:xfrm>
            <a:off x="356757" y="5234731"/>
            <a:ext cx="878724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拡大検討</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　</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20’</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製造部省エネの取込み案件調査 ⇒ 約</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1</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億円可　</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ﾎﾟﾝﾌﾟ・ﾌｧﾝ</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INV</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化・</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JIT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化案件</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0" name="正方形/長方形 49">
            <a:extLst>
              <a:ext uri="{FF2B5EF4-FFF2-40B4-BE49-F238E27FC236}">
                <a16:creationId xmlns:a16="http://schemas.microsoft.com/office/drawing/2014/main" id="{792294EE-8C48-4398-9EDC-B14BC7707587}"/>
              </a:ext>
            </a:extLst>
          </p:cNvPr>
          <p:cNvSpPr/>
          <p:nvPr/>
        </p:nvSpPr>
        <p:spPr>
          <a:xfrm>
            <a:off x="785804" y="4576863"/>
            <a:ext cx="2922840"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noProof="0" dirty="0" smtClean="0">
                <a:solidFill>
                  <a:srgbClr val="000000"/>
                </a:solidFill>
                <a:latin typeface="BIZ UDPゴシック" panose="020B0400000000000000" pitchFamily="50" charset="-128"/>
                <a:ea typeface="BIZ UDPゴシック" panose="020B0400000000000000" pitchFamily="50" charset="-128"/>
              </a:rPr>
              <a:t>省エネ体制の</a:t>
            </a:r>
            <a:r>
              <a:rPr lang="ja-JP" altLang="en-US" sz="1600" dirty="0" smtClean="0">
                <a:solidFill>
                  <a:srgbClr val="000000"/>
                </a:solidFill>
                <a:latin typeface="BIZ UDPゴシック" panose="020B0400000000000000" pitchFamily="50" charset="-128"/>
                <a:ea typeface="BIZ UDPゴシック" panose="020B0400000000000000" pitchFamily="50" charset="-128"/>
              </a:rPr>
              <a:t>確立</a:t>
            </a:r>
            <a:r>
              <a:rPr lang="en-US" altLang="ja-JP" sz="1600" dirty="0" smtClean="0">
                <a:solidFill>
                  <a:srgbClr val="000000"/>
                </a:solidFill>
                <a:latin typeface="BIZ UDPゴシック" panose="020B0400000000000000" pitchFamily="50" charset="-128"/>
                <a:ea typeface="BIZ UDPゴシック" panose="020B0400000000000000" pitchFamily="50" charset="-128"/>
              </a:rPr>
              <a:t>(</a:t>
            </a:r>
            <a:r>
              <a:rPr lang="ja-JP" altLang="en-US" sz="1600" dirty="0" smtClean="0">
                <a:solidFill>
                  <a:srgbClr val="000000"/>
                </a:solidFill>
                <a:latin typeface="BIZ UDPゴシック" panose="020B0400000000000000" pitchFamily="50" charset="-128"/>
                <a:ea typeface="BIZ UDPゴシック" panose="020B0400000000000000" pitchFamily="50" charset="-128"/>
              </a:rPr>
              <a:t>ｾﾞﾛｴﾈ睨み</a:t>
            </a:r>
            <a:r>
              <a:rPr lang="en-US" altLang="ja-JP" sz="1600" dirty="0" smtClean="0">
                <a:solidFill>
                  <a:srgbClr val="000000"/>
                </a:solidFill>
                <a:latin typeface="BIZ UDPゴシック" panose="020B0400000000000000" pitchFamily="50" charset="-128"/>
                <a:ea typeface="BIZ UDPゴシック" panose="020B0400000000000000" pitchFamily="50" charset="-128"/>
              </a:rPr>
              <a:t>)</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1" name="正方形/長方形 50">
            <a:extLst>
              <a:ext uri="{FF2B5EF4-FFF2-40B4-BE49-F238E27FC236}">
                <a16:creationId xmlns:a16="http://schemas.microsoft.com/office/drawing/2014/main" id="{9A5705C1-5DB2-4017-AA4F-8947D129414A}"/>
              </a:ext>
            </a:extLst>
          </p:cNvPr>
          <p:cNvSpPr/>
          <p:nvPr/>
        </p:nvSpPr>
        <p:spPr>
          <a:xfrm>
            <a:off x="400351" y="4594147"/>
            <a:ext cx="399459" cy="295678"/>
          </a:xfrm>
          <a:prstGeom prst="rect">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52" name="正方形/長方形 51">
            <a:extLst>
              <a:ext uri="{FF2B5EF4-FFF2-40B4-BE49-F238E27FC236}">
                <a16:creationId xmlns:a16="http://schemas.microsoft.com/office/drawing/2014/main" id="{46D88C8C-113F-4DC5-A2C2-C4EC2DFF44D9}"/>
              </a:ext>
            </a:extLst>
          </p:cNvPr>
          <p:cNvSpPr/>
          <p:nvPr/>
        </p:nvSpPr>
        <p:spPr>
          <a:xfrm>
            <a:off x="788819" y="4593904"/>
            <a:ext cx="2922840" cy="296164"/>
          </a:xfrm>
          <a:prstGeom prst="rect">
            <a:avLst/>
          </a:prstGeom>
          <a:noFill/>
          <a:ln w="19050">
            <a:solidFill>
              <a:schemeClr val="bg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53" name="正方形/長方形 52">
            <a:extLst>
              <a:ext uri="{FF2B5EF4-FFF2-40B4-BE49-F238E27FC236}">
                <a16:creationId xmlns:a16="http://schemas.microsoft.com/office/drawing/2014/main" id="{165968C0-9629-4F87-836B-1E2AC0ACEDD9}"/>
              </a:ext>
            </a:extLst>
          </p:cNvPr>
          <p:cNvSpPr/>
          <p:nvPr/>
        </p:nvSpPr>
        <p:spPr>
          <a:xfrm>
            <a:off x="441933" y="4565647"/>
            <a:ext cx="41632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dirty="0" smtClean="0">
                <a:solidFill>
                  <a:srgbClr val="FFFFFF"/>
                </a:solidFill>
                <a:latin typeface="BIZ UDPゴシック" panose="020B0400000000000000" pitchFamily="50" charset="-128"/>
                <a:ea typeface="BIZ UDPゴシック" panose="020B0400000000000000" pitchFamily="50" charset="-128"/>
              </a:rPr>
              <a:t>②</a:t>
            </a:r>
            <a:endParaRPr kumimoji="1" lang="ja-JP" altLang="en-US" sz="1600" b="0"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Tree>
    <p:extLst>
      <p:ext uri="{BB962C8B-B14F-4D97-AF65-F5344CB8AC3E}">
        <p14:creationId xmlns:p14="http://schemas.microsoft.com/office/powerpoint/2010/main" val="26333898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３</a:t>
            </a:r>
            <a:r>
              <a:rPr lang="ja-JP" altLang="en-US" dirty="0" smtClean="0">
                <a:latin typeface="BIZ UDPゴシック" panose="020B0400000000000000" pitchFamily="50" charset="-128"/>
                <a:ea typeface="BIZ UDPゴシック" panose="020B0400000000000000" pitchFamily="50" charset="-128"/>
              </a:rPr>
              <a:t>、</a:t>
            </a:r>
            <a:r>
              <a:rPr lang="en-US" altLang="ja-JP" dirty="0">
                <a:latin typeface="BIZ UDPゴシック" panose="020B0400000000000000" pitchFamily="50" charset="-128"/>
                <a:ea typeface="BIZ UDPゴシック" panose="020B0400000000000000" pitchFamily="50" charset="-128"/>
              </a:rPr>
              <a:t>SQCD</a:t>
            </a:r>
            <a:r>
              <a:rPr lang="ja-JP" altLang="en-US" dirty="0">
                <a:latin typeface="BIZ UDPゴシック" panose="020B0400000000000000" pitchFamily="50" charset="-128"/>
                <a:ea typeface="BIZ UDPゴシック" panose="020B0400000000000000" pitchFamily="50" charset="-128"/>
              </a:rPr>
              <a:t>の更なる貢献の</a:t>
            </a:r>
            <a:r>
              <a:rPr lang="ja-JP" altLang="en-US" dirty="0" smtClean="0">
                <a:latin typeface="BIZ UDPゴシック" panose="020B0400000000000000" pitchFamily="50" charset="-128"/>
                <a:ea typeface="BIZ UDPゴシック" panose="020B0400000000000000" pitchFamily="50" charset="-128"/>
              </a:rPr>
              <a:t>仕組みづくり</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6468437" cy="338554"/>
          </a:xfrm>
          <a:prstGeom prst="rect">
            <a:avLst/>
          </a:prstGeom>
          <a:noFill/>
        </p:spPr>
        <p:txBody>
          <a:bodyPr wrap="none" rtlCol="0">
            <a:spAutoFit/>
          </a:bodyPr>
          <a:lstStyle/>
          <a:p>
            <a:pPr lvl="0">
              <a:defRPr/>
            </a:pPr>
            <a:r>
              <a:rPr lang="en-US" altLang="ja-JP" sz="1600" b="1" dirty="0" smtClean="0">
                <a:solidFill>
                  <a:srgbClr val="000000"/>
                </a:solidFill>
                <a:latin typeface="BIZ UDPゴシック" panose="020B0400000000000000" pitchFamily="50" charset="-128"/>
                <a:ea typeface="BIZ UDPゴシック" panose="020B0400000000000000" pitchFamily="50" charset="-128"/>
              </a:rPr>
              <a:t>FS</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の活躍の場を拡げ ソリューションで、</a:t>
            </a:r>
            <a:r>
              <a:rPr lang="en-US" altLang="ja-JP" sz="1600" b="1" dirty="0">
                <a:solidFill>
                  <a:srgbClr val="000000"/>
                </a:solidFill>
                <a:latin typeface="BIZ UDPゴシック" panose="020B0400000000000000" pitchFamily="50" charset="-128"/>
                <a:ea typeface="BIZ UDPゴシック" panose="020B0400000000000000" pitchFamily="50" charset="-128"/>
              </a:rPr>
              <a:t>DNG</a:t>
            </a:r>
            <a:r>
              <a:rPr lang="ja-JP" altLang="en-US" sz="1600" b="1" dirty="0">
                <a:solidFill>
                  <a:srgbClr val="000000"/>
                </a:solidFill>
                <a:latin typeface="BIZ UDPゴシック" panose="020B0400000000000000" pitchFamily="50" charset="-128"/>
                <a:ea typeface="BIZ UDPゴシック" panose="020B0400000000000000" pitchFamily="50" charset="-128"/>
              </a:rPr>
              <a:t>の仲間を楽に</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したい！</a:t>
            </a:r>
            <a:endPar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6" name="正方形/長方形 5">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18" name="正方形/長方形 117"/>
          <p:cNvSpPr/>
          <p:nvPr/>
        </p:nvSpPr>
        <p:spPr>
          <a:xfrm>
            <a:off x="258967" y="5678020"/>
            <a:ext cx="8512658"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lvl="0" algn="ctr">
              <a:defRPr/>
            </a:pPr>
            <a:r>
              <a:rPr lang="ja-JP" altLang="en-US" sz="1600" b="1" dirty="0">
                <a:solidFill>
                  <a:srgbClr val="000000"/>
                </a:solidFill>
                <a:latin typeface="BIZ UDPゴシック" panose="020B0400000000000000" pitchFamily="50" charset="-128"/>
                <a:ea typeface="BIZ UDPゴシック" panose="020B0400000000000000" pitchFamily="50" charset="-128"/>
              </a:rPr>
              <a:t>ソリューション～シェアードサービスを 提供する ＦａａＳ構築 を 立案して </a:t>
            </a:r>
            <a:r>
              <a:rPr lang="en-US" altLang="ja-JP" sz="1600" b="1" dirty="0">
                <a:solidFill>
                  <a:srgbClr val="000000"/>
                </a:solidFill>
                <a:latin typeface="BIZ UDPゴシック" panose="020B0400000000000000" pitchFamily="50" charset="-128"/>
                <a:ea typeface="BIZ UDPゴシック" panose="020B0400000000000000" pitchFamily="50" charset="-128"/>
              </a:rPr>
              <a:t>FSPF</a:t>
            </a:r>
            <a:r>
              <a:rPr lang="ja-JP" altLang="en-US" sz="1600" b="1" dirty="0">
                <a:solidFill>
                  <a:srgbClr val="000000"/>
                </a:solidFill>
                <a:latin typeface="BIZ UDPゴシック" panose="020B0400000000000000" pitchFamily="50" charset="-128"/>
                <a:ea typeface="BIZ UDPゴシック" panose="020B0400000000000000" pitchFamily="50" charset="-128"/>
              </a:rPr>
              <a:t>構想を具現化</a:t>
            </a:r>
          </a:p>
        </p:txBody>
      </p:sp>
      <p:sp>
        <p:nvSpPr>
          <p:cNvPr id="114" name="正方形/長方形 113">
            <a:extLst>
              <a:ext uri="{FF2B5EF4-FFF2-40B4-BE49-F238E27FC236}">
                <a16:creationId xmlns:a16="http://schemas.microsoft.com/office/drawing/2014/main" id="{32809E8B-7D41-4F64-836B-A6D3A20CDF0C}"/>
              </a:ext>
            </a:extLst>
          </p:cNvPr>
          <p:cNvSpPr/>
          <p:nvPr/>
        </p:nvSpPr>
        <p:spPr>
          <a:xfrm>
            <a:off x="350578" y="1094156"/>
            <a:ext cx="8431626" cy="318924"/>
          </a:xfrm>
          <a:prstGeom prst="rect">
            <a:avLst/>
          </a:prstGeom>
          <a:noFill/>
          <a:ln>
            <a:noFill/>
          </a:ln>
        </p:spPr>
        <p:txBody>
          <a:bodyPr wrap="square" tIns="36000" b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rgbClr val="000000"/>
                </a:solidFill>
                <a:latin typeface="BIZ UDPゴシック" panose="020B0400000000000000" pitchFamily="50" charset="-128"/>
                <a:ea typeface="BIZ UDPゴシック" panose="020B0400000000000000" pitchFamily="50" charset="-128"/>
              </a:rPr>
              <a:t>DN</a:t>
            </a:r>
            <a:r>
              <a:rPr lang="en-US" altLang="ja-JP" sz="1600" b="1" dirty="0">
                <a:solidFill>
                  <a:srgbClr val="000000"/>
                </a:solidFill>
                <a:latin typeface="BIZ UDPゴシック" panose="020B0400000000000000" pitchFamily="50" charset="-128"/>
                <a:ea typeface="BIZ UDPゴシック" panose="020B0400000000000000" pitchFamily="50" charset="-128"/>
              </a:rPr>
              <a:t>G</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個社の</a:t>
            </a:r>
            <a:r>
              <a:rPr lang="ja-JP" altLang="en-US" sz="1600" b="1" dirty="0" err="1" smtClean="0">
                <a:solidFill>
                  <a:srgbClr val="000000"/>
                </a:solidFill>
                <a:latin typeface="BIZ UDPゴシック" panose="020B0400000000000000" pitchFamily="50" charset="-128"/>
                <a:ea typeface="BIZ UDPゴシック" panose="020B0400000000000000" pitchFamily="50" charset="-128"/>
              </a:rPr>
              <a:t>お</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困りごと と </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FS</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のリソースを相互に関連付け ⇒ </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FS</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プラットフォーム</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 </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構想</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52" name="テキスト ボックス 151">
            <a:extLst>
              <a:ext uri="{FF2B5EF4-FFF2-40B4-BE49-F238E27FC236}">
                <a16:creationId xmlns:a16="http://schemas.microsoft.com/office/drawing/2014/main" id="{E1B14884-C022-4487-9EB1-88D3A93C5FD2}"/>
              </a:ext>
            </a:extLst>
          </p:cNvPr>
          <p:cNvSpPr txBox="1"/>
          <p:nvPr/>
        </p:nvSpPr>
        <p:spPr>
          <a:xfrm>
            <a:off x="143194" y="1598489"/>
            <a:ext cx="424346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kumimoji="1" lang="en-US" altLang="ja-JP" sz="20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25</a:t>
            </a:r>
            <a:r>
              <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年 </a:t>
            </a:r>
            <a:r>
              <a:rPr kumimoji="1" lang="en-US" altLang="ja-JP" sz="2000" b="1" i="0" u="none" strike="noStrike" kern="1200" cap="none" spc="0" normalizeH="0" baseline="0" noProof="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FS</a:t>
            </a:r>
            <a:r>
              <a:rPr kumimoji="1" lang="ja-JP" altLang="en-US" sz="2000" b="1" i="0" u="none" strike="noStrike" kern="1200" cap="none" spc="0" normalizeH="0" baseline="0" noProof="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ソリューションへの変革</a:t>
            </a:r>
            <a:endPar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158" name="図 157"/>
          <p:cNvPicPr>
            <a:picLocks noChangeAspect="1"/>
          </p:cNvPicPr>
          <p:nvPr/>
        </p:nvPicPr>
        <p:blipFill>
          <a:blip r:embed="rId2"/>
          <a:stretch>
            <a:fillRect/>
          </a:stretch>
        </p:blipFill>
        <p:spPr>
          <a:xfrm>
            <a:off x="397491" y="2270364"/>
            <a:ext cx="3624943" cy="2858338"/>
          </a:xfrm>
          <a:prstGeom prst="rect">
            <a:avLst/>
          </a:prstGeom>
        </p:spPr>
      </p:pic>
      <p:sp>
        <p:nvSpPr>
          <p:cNvPr id="159" name="テキスト ボックス 158"/>
          <p:cNvSpPr txBox="1"/>
          <p:nvPr/>
        </p:nvSpPr>
        <p:spPr>
          <a:xfrm>
            <a:off x="2318881" y="1993365"/>
            <a:ext cx="1770743" cy="276999"/>
          </a:xfrm>
          <a:prstGeom prst="rect">
            <a:avLst/>
          </a:prstGeom>
          <a:noFill/>
        </p:spPr>
        <p:txBody>
          <a:bodyPr wrap="square" rtlCol="0">
            <a:spAutoFit/>
          </a:bodyPr>
          <a:lstStyle/>
          <a:p>
            <a:pPr algn="ctr"/>
            <a:r>
              <a:rPr lang="en-US" altLang="ja-JP" sz="1200" kern="0" dirty="0">
                <a:latin typeface="BIZ UDPゴシック" panose="020B0400000000000000" pitchFamily="50" charset="-128"/>
                <a:ea typeface="BIZ UDPゴシック" panose="020B0400000000000000" pitchFamily="50" charset="-128"/>
              </a:rPr>
              <a:t>FS</a:t>
            </a:r>
            <a:r>
              <a:rPr lang="ja-JP" altLang="en-US" sz="1200" kern="0" dirty="0">
                <a:latin typeface="BIZ UDPゴシック" panose="020B0400000000000000" pitchFamily="50" charset="-128"/>
                <a:ea typeface="BIZ UDPゴシック" panose="020B0400000000000000" pitchFamily="50" charset="-128"/>
              </a:rPr>
              <a:t>全社朝礼資料転載</a:t>
            </a:r>
          </a:p>
        </p:txBody>
      </p:sp>
      <p:sp>
        <p:nvSpPr>
          <p:cNvPr id="162" name="テキスト ボックス 161">
            <a:extLst>
              <a:ext uri="{FF2B5EF4-FFF2-40B4-BE49-F238E27FC236}">
                <a16:creationId xmlns:a16="http://schemas.microsoft.com/office/drawing/2014/main" id="{60C3DAB6-DD13-4CFC-9E32-E4E5F86AAD51}"/>
              </a:ext>
            </a:extLst>
          </p:cNvPr>
          <p:cNvSpPr txBox="1"/>
          <p:nvPr/>
        </p:nvSpPr>
        <p:spPr>
          <a:xfrm>
            <a:off x="626254" y="5126222"/>
            <a:ext cx="3233578" cy="553998"/>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6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情報</a:t>
            </a:r>
            <a:r>
              <a:rPr lang="ja-JP" altLang="en-US" sz="16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活用して各分野の</a:t>
            </a:r>
            <a:r>
              <a:rPr lang="ja-JP" altLang="en-US" sz="16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深化</a:t>
            </a:r>
            <a:r>
              <a:rPr lang="ja-JP" altLang="en-US" sz="16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を促進</a:t>
            </a:r>
            <a:endParaRPr lang="en-US" altLang="ja-JP" sz="16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8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t>
            </a:r>
            <a:r>
              <a:rPr kumimoji="1" lang="ja-JP" altLang="en-US" sz="16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インサイド戦略</a:t>
            </a:r>
            <a:r>
              <a:rPr kumimoji="1" lang="en-US" altLang="ja-JP" sz="16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t>
            </a:r>
            <a:endParaRPr kumimoji="1" lang="ja-JP" altLang="en-US" sz="16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66" name="テキスト ボックス 165"/>
          <p:cNvSpPr txBox="1"/>
          <p:nvPr/>
        </p:nvSpPr>
        <p:spPr>
          <a:xfrm>
            <a:off x="4930020" y="1683612"/>
            <a:ext cx="3213913" cy="307777"/>
          </a:xfrm>
          <a:prstGeom prst="rect">
            <a:avLst/>
          </a:prstGeom>
          <a:noFill/>
        </p:spPr>
        <p:txBody>
          <a:bodyPr wrap="square" rtlCol="0">
            <a:spAutoFit/>
          </a:bodyPr>
          <a:lstStyle/>
          <a:p>
            <a:r>
              <a:rPr lang="en-US" altLang="ja-JP" sz="1400" kern="0" dirty="0" smtClean="0">
                <a:latin typeface="BIZ UDPゴシック" panose="020B0400000000000000" pitchFamily="50" charset="-128"/>
                <a:ea typeface="BIZ UDPゴシック" panose="020B0400000000000000" pitchFamily="50" charset="-128"/>
              </a:rPr>
              <a:t>【FS</a:t>
            </a:r>
            <a:r>
              <a:rPr lang="ja-JP" altLang="en-US" sz="1400" kern="0" dirty="0" smtClean="0">
                <a:latin typeface="BIZ UDPゴシック" panose="020B0400000000000000" pitchFamily="50" charset="-128"/>
                <a:ea typeface="BIZ UDPゴシック" panose="020B0400000000000000" pitchFamily="50" charset="-128"/>
              </a:rPr>
              <a:t>プラットフォーム構想のイメージ</a:t>
            </a:r>
            <a:r>
              <a:rPr lang="en-US" altLang="ja-JP" sz="1400" kern="0" dirty="0" smtClean="0">
                <a:latin typeface="BIZ UDPゴシック" panose="020B0400000000000000" pitchFamily="50" charset="-128"/>
                <a:ea typeface="BIZ UDPゴシック" panose="020B0400000000000000" pitchFamily="50" charset="-128"/>
              </a:rPr>
              <a:t>】</a:t>
            </a:r>
            <a:endParaRPr lang="ja-JP" altLang="en-US" sz="1400" kern="0" dirty="0">
              <a:latin typeface="BIZ UDPゴシック" panose="020B0400000000000000" pitchFamily="50" charset="-128"/>
              <a:ea typeface="BIZ UDPゴシック" panose="020B0400000000000000" pitchFamily="50" charset="-128"/>
            </a:endParaRPr>
          </a:p>
        </p:txBody>
      </p:sp>
      <p:grpSp>
        <p:nvGrpSpPr>
          <p:cNvPr id="14" name="グループ化 13"/>
          <p:cNvGrpSpPr/>
          <p:nvPr/>
        </p:nvGrpSpPr>
        <p:grpSpPr>
          <a:xfrm>
            <a:off x="5000455" y="1977258"/>
            <a:ext cx="3690389" cy="3587878"/>
            <a:chOff x="5000455" y="1977258"/>
            <a:chExt cx="3690389" cy="3587878"/>
          </a:xfrm>
        </p:grpSpPr>
        <p:pic>
          <p:nvPicPr>
            <p:cNvPr id="8" name="図 7"/>
            <p:cNvPicPr>
              <a:picLocks noChangeAspect="1"/>
            </p:cNvPicPr>
            <p:nvPr/>
          </p:nvPicPr>
          <p:blipFill rotWithShape="1">
            <a:blip r:embed="rId3"/>
            <a:srcRect l="8898"/>
            <a:stretch/>
          </p:blipFill>
          <p:spPr>
            <a:xfrm>
              <a:off x="5002712" y="1977258"/>
              <a:ext cx="3584631" cy="3558213"/>
            </a:xfrm>
            <a:prstGeom prst="rect">
              <a:avLst/>
            </a:prstGeom>
          </p:spPr>
        </p:pic>
        <p:sp>
          <p:nvSpPr>
            <p:cNvPr id="9" name="楕円 8"/>
            <p:cNvSpPr/>
            <p:nvPr/>
          </p:nvSpPr>
          <p:spPr>
            <a:xfrm>
              <a:off x="6712343" y="4306201"/>
              <a:ext cx="354119" cy="344488"/>
            </a:xfrm>
            <a:prstGeom prst="ellipse">
              <a:avLst/>
            </a:prstGeom>
            <a:solidFill>
              <a:srgbClr val="DC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 rtlCol="0" anchor="ctr" anchorCtr="0"/>
            <a:lstStyle/>
            <a:p>
              <a:pPr algn="ctr">
                <a:lnSpc>
                  <a:spcPts val="1000"/>
                </a:lnSpc>
              </a:pPr>
              <a:r>
                <a:rPr lang="en-US" altLang="ja-JP" sz="900" b="1" kern="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ALL</a:t>
              </a:r>
            </a:p>
            <a:p>
              <a:pPr algn="ctr">
                <a:lnSpc>
                  <a:spcPts val="1000"/>
                </a:lnSpc>
              </a:pPr>
              <a:r>
                <a:rPr lang="en-US" altLang="ja-JP" sz="900" b="1" kern="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FS</a:t>
              </a:r>
              <a:endParaRPr lang="en-US" altLang="ja-JP" sz="9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50" name="テキスト ボックス 49"/>
            <p:cNvSpPr txBox="1"/>
            <p:nvPr/>
          </p:nvSpPr>
          <p:spPr>
            <a:xfrm>
              <a:off x="5991326" y="2610208"/>
              <a:ext cx="1770743" cy="307777"/>
            </a:xfrm>
            <a:prstGeom prst="rect">
              <a:avLst/>
            </a:prstGeom>
            <a:noFill/>
          </p:spPr>
          <p:txBody>
            <a:bodyPr wrap="square" rtlCol="0">
              <a:spAutoFit/>
            </a:bodyPr>
            <a:lstStyle/>
            <a:p>
              <a:pPr algn="ctr"/>
              <a:r>
                <a:rPr lang="en-US" altLang="ja-JP" sz="1400" b="1"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DNG26</a:t>
              </a:r>
              <a:r>
                <a:rPr lang="ja-JP" altLang="en-US" sz="1400" b="1"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社</a:t>
              </a:r>
              <a:r>
                <a:rPr lang="en-US" altLang="ja-JP" sz="1400" b="1"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(J1)</a:t>
              </a:r>
              <a:endParaRPr lang="ja-JP" altLang="en-US" sz="1400" b="1"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3" name="図 12"/>
            <p:cNvPicPr>
              <a:picLocks noChangeAspect="1"/>
            </p:cNvPicPr>
            <p:nvPr/>
          </p:nvPicPr>
          <p:blipFill>
            <a:blip r:embed="rId4"/>
            <a:stretch>
              <a:fillRect/>
            </a:stretch>
          </p:blipFill>
          <p:spPr>
            <a:xfrm>
              <a:off x="7798379" y="4186855"/>
              <a:ext cx="556601" cy="463834"/>
            </a:xfrm>
            <a:prstGeom prst="rect">
              <a:avLst/>
            </a:prstGeom>
          </p:spPr>
        </p:pic>
        <p:pic>
          <p:nvPicPr>
            <p:cNvPr id="63" name="図 62"/>
            <p:cNvPicPr>
              <a:picLocks noChangeAspect="1"/>
            </p:cNvPicPr>
            <p:nvPr/>
          </p:nvPicPr>
          <p:blipFill>
            <a:blip r:embed="rId4"/>
            <a:stretch>
              <a:fillRect/>
            </a:stretch>
          </p:blipFill>
          <p:spPr>
            <a:xfrm>
              <a:off x="7134797" y="3586795"/>
              <a:ext cx="556601" cy="463834"/>
            </a:xfrm>
            <a:prstGeom prst="rect">
              <a:avLst/>
            </a:prstGeom>
          </p:spPr>
        </p:pic>
        <p:pic>
          <p:nvPicPr>
            <p:cNvPr id="64" name="図 63"/>
            <p:cNvPicPr>
              <a:picLocks noChangeAspect="1"/>
            </p:cNvPicPr>
            <p:nvPr/>
          </p:nvPicPr>
          <p:blipFill>
            <a:blip r:embed="rId4"/>
            <a:stretch>
              <a:fillRect/>
            </a:stretch>
          </p:blipFill>
          <p:spPr>
            <a:xfrm>
              <a:off x="6097130" y="3586795"/>
              <a:ext cx="556601" cy="463834"/>
            </a:xfrm>
            <a:prstGeom prst="rect">
              <a:avLst/>
            </a:prstGeom>
          </p:spPr>
        </p:pic>
        <p:pic>
          <p:nvPicPr>
            <p:cNvPr id="65" name="図 64"/>
            <p:cNvPicPr>
              <a:picLocks noChangeAspect="1"/>
            </p:cNvPicPr>
            <p:nvPr/>
          </p:nvPicPr>
          <p:blipFill>
            <a:blip r:embed="rId4"/>
            <a:stretch>
              <a:fillRect/>
            </a:stretch>
          </p:blipFill>
          <p:spPr>
            <a:xfrm>
              <a:off x="5471781" y="4258689"/>
              <a:ext cx="556601" cy="463834"/>
            </a:xfrm>
            <a:prstGeom prst="rect">
              <a:avLst/>
            </a:prstGeom>
          </p:spPr>
        </p:pic>
        <p:pic>
          <p:nvPicPr>
            <p:cNvPr id="66" name="図 65"/>
            <p:cNvPicPr>
              <a:picLocks noChangeAspect="1"/>
            </p:cNvPicPr>
            <p:nvPr/>
          </p:nvPicPr>
          <p:blipFill>
            <a:blip r:embed="rId4"/>
            <a:stretch>
              <a:fillRect/>
            </a:stretch>
          </p:blipFill>
          <p:spPr>
            <a:xfrm>
              <a:off x="5818829" y="4744503"/>
              <a:ext cx="556601" cy="463834"/>
            </a:xfrm>
            <a:prstGeom prst="rect">
              <a:avLst/>
            </a:prstGeom>
          </p:spPr>
        </p:pic>
        <p:pic>
          <p:nvPicPr>
            <p:cNvPr id="67" name="図 66"/>
            <p:cNvPicPr>
              <a:picLocks noChangeAspect="1"/>
            </p:cNvPicPr>
            <p:nvPr/>
          </p:nvPicPr>
          <p:blipFill>
            <a:blip r:embed="rId4"/>
            <a:stretch>
              <a:fillRect/>
            </a:stretch>
          </p:blipFill>
          <p:spPr>
            <a:xfrm>
              <a:off x="7263358" y="4756838"/>
              <a:ext cx="556601" cy="463834"/>
            </a:xfrm>
            <a:prstGeom prst="rect">
              <a:avLst/>
            </a:prstGeom>
          </p:spPr>
        </p:pic>
        <p:pic>
          <p:nvPicPr>
            <p:cNvPr id="68" name="図 67"/>
            <p:cNvPicPr>
              <a:picLocks noChangeAspect="1"/>
            </p:cNvPicPr>
            <p:nvPr/>
          </p:nvPicPr>
          <p:blipFill rotWithShape="1">
            <a:blip r:embed="rId3"/>
            <a:srcRect r="95748"/>
            <a:stretch/>
          </p:blipFill>
          <p:spPr>
            <a:xfrm>
              <a:off x="5000455" y="2066347"/>
              <a:ext cx="167293" cy="3498789"/>
            </a:xfrm>
            <a:prstGeom prst="rect">
              <a:avLst/>
            </a:prstGeom>
          </p:spPr>
        </p:pic>
        <p:sp>
          <p:nvSpPr>
            <p:cNvPr id="69" name="テキスト ボックス 68"/>
            <p:cNvSpPr txBox="1"/>
            <p:nvPr/>
          </p:nvSpPr>
          <p:spPr>
            <a:xfrm>
              <a:off x="5268957" y="2773847"/>
              <a:ext cx="894394" cy="175869"/>
            </a:xfrm>
            <a:prstGeom prst="roundRect">
              <a:avLst/>
            </a:prstGeom>
            <a:solidFill>
              <a:schemeClr val="accent5">
                <a:lumMod val="75000"/>
              </a:schemeClr>
            </a:solidFill>
          </p:spPr>
          <p:txBody>
            <a:bodyPr wrap="square" lIns="0" tIns="0" rIns="0" bIns="18000" rtlCol="0" anchor="ctr" anchorCtr="0">
              <a:noAutofit/>
            </a:bodyPr>
            <a:lstStyle/>
            <a:p>
              <a:pPr algn="ctr"/>
              <a:r>
                <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繋</a:t>
              </a:r>
              <a:r>
                <a:rPr lang="ja-JP" altLang="en-US" sz="1100" b="1" kern="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がり</a:t>
              </a:r>
              <a:endPar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70" name="テキスト ボックス 69"/>
            <p:cNvSpPr txBox="1"/>
            <p:nvPr/>
          </p:nvSpPr>
          <p:spPr>
            <a:xfrm>
              <a:off x="7602402" y="2745587"/>
              <a:ext cx="894394" cy="175869"/>
            </a:xfrm>
            <a:prstGeom prst="roundRect">
              <a:avLst/>
            </a:prstGeom>
            <a:solidFill>
              <a:schemeClr val="accent5">
                <a:lumMod val="75000"/>
              </a:schemeClr>
            </a:solidFill>
          </p:spPr>
          <p:txBody>
            <a:bodyPr wrap="square" lIns="0" tIns="0" rIns="0" bIns="18000" rtlCol="0" anchor="ctr" anchorCtr="0">
              <a:noAutofit/>
            </a:bodyPr>
            <a:lstStyle/>
            <a:p>
              <a:pPr algn="ctr"/>
              <a:r>
                <a:rPr lang="ja-JP" altLang="en-US" sz="1100" b="1" kern="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貢　献</a:t>
              </a:r>
              <a:endPar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71" name="テキスト ボックス 70"/>
            <p:cNvSpPr txBox="1"/>
            <p:nvPr/>
          </p:nvSpPr>
          <p:spPr>
            <a:xfrm>
              <a:off x="5085494" y="2989625"/>
              <a:ext cx="1205169" cy="476292"/>
            </a:xfrm>
            <a:prstGeom prst="rect">
              <a:avLst/>
            </a:prstGeom>
            <a:solidFill>
              <a:schemeClr val="bg1"/>
            </a:solidFill>
          </p:spPr>
          <p:txBody>
            <a:bodyPr wrap="square" lIns="0" tIns="0" rIns="0" bIns="0" rtlCol="0">
              <a:noAutofit/>
            </a:bodyPr>
            <a:lstStyle/>
            <a:p>
              <a:pPr algn="ctr"/>
              <a:r>
                <a:rPr lang="ja-JP" altLang="en-US" sz="800" b="1" kern="0" dirty="0" smtClean="0">
                  <a:latin typeface="BIZ UDPゴシック" panose="020B0400000000000000" pitchFamily="50" charset="-128"/>
                  <a:ea typeface="BIZ UDPゴシック" panose="020B0400000000000000" pitchFamily="50" charset="-128"/>
                </a:rPr>
                <a:t>最新</a:t>
              </a:r>
              <a:r>
                <a:rPr lang="en-US" altLang="ja-JP" sz="800" b="1" kern="0" dirty="0" smtClean="0">
                  <a:latin typeface="BIZ UDPゴシック" panose="020B0400000000000000" pitchFamily="50" charset="-128"/>
                  <a:ea typeface="BIZ UDPゴシック" panose="020B0400000000000000" pitchFamily="50" charset="-128"/>
                </a:rPr>
                <a:t>IT</a:t>
              </a:r>
              <a:r>
                <a:rPr lang="ja-JP" altLang="en-US" sz="800" b="1" kern="0" dirty="0" smtClean="0">
                  <a:latin typeface="BIZ UDPゴシック" panose="020B0400000000000000" pitchFamily="50" charset="-128"/>
                  <a:ea typeface="BIZ UDPゴシック" panose="020B0400000000000000" pitchFamily="50" charset="-128"/>
                </a:rPr>
                <a:t>技術を活用した</a:t>
              </a:r>
              <a:endParaRPr lang="en-US" altLang="ja-JP" sz="800" b="1" kern="0" dirty="0" smtClean="0">
                <a:latin typeface="BIZ UDPゴシック" panose="020B0400000000000000" pitchFamily="50" charset="-128"/>
                <a:ea typeface="BIZ UDPゴシック" panose="020B0400000000000000" pitchFamily="50" charset="-128"/>
              </a:endParaRPr>
            </a:p>
            <a:p>
              <a:pPr algn="ctr"/>
              <a:r>
                <a:rPr lang="ja-JP" altLang="en-US" sz="800" b="1" kern="0" dirty="0" smtClean="0">
                  <a:latin typeface="BIZ UDPゴシック" panose="020B0400000000000000" pitchFamily="50" charset="-128"/>
                  <a:ea typeface="BIZ UDPゴシック" panose="020B0400000000000000" pitchFamily="50" charset="-128"/>
                </a:rPr>
                <a:t>ビッグデータ分析により</a:t>
              </a:r>
              <a:endParaRPr lang="en-US" altLang="ja-JP" sz="800" b="1" kern="0" dirty="0" smtClean="0">
                <a:latin typeface="BIZ UDPゴシック" panose="020B0400000000000000" pitchFamily="50" charset="-128"/>
                <a:ea typeface="BIZ UDPゴシック" panose="020B0400000000000000" pitchFamily="50" charset="-128"/>
              </a:endParaRPr>
            </a:p>
            <a:p>
              <a:pPr algn="ctr"/>
              <a:r>
                <a:rPr lang="ja-JP" altLang="en-US" sz="800" b="1" kern="0" dirty="0" smtClean="0">
                  <a:latin typeface="BIZ UDPゴシック" panose="020B0400000000000000" pitchFamily="50" charset="-128"/>
                  <a:ea typeface="BIZ UDPゴシック" panose="020B0400000000000000" pitchFamily="50" charset="-128"/>
                </a:rPr>
                <a:t>潜在ニーズに応え</a:t>
              </a:r>
              <a:endParaRPr lang="en-US" altLang="ja-JP" sz="800" b="1" kern="0" dirty="0" smtClean="0">
                <a:latin typeface="BIZ UDPゴシック" panose="020B0400000000000000" pitchFamily="50" charset="-128"/>
                <a:ea typeface="BIZ UDPゴシック" panose="020B0400000000000000" pitchFamily="50" charset="-128"/>
              </a:endParaRPr>
            </a:p>
            <a:p>
              <a:pPr algn="ctr"/>
              <a:r>
                <a:rPr lang="ja-JP" altLang="en-US" sz="800" b="1" kern="0" dirty="0">
                  <a:latin typeface="BIZ UDPゴシック" panose="020B0400000000000000" pitchFamily="50" charset="-128"/>
                  <a:ea typeface="BIZ UDPゴシック" panose="020B0400000000000000" pitchFamily="50" charset="-128"/>
                </a:rPr>
                <a:t>繋</a:t>
              </a:r>
              <a:r>
                <a:rPr lang="ja-JP" altLang="en-US" sz="800" b="1" kern="0" dirty="0" smtClean="0">
                  <a:latin typeface="BIZ UDPゴシック" panose="020B0400000000000000" pitchFamily="50" charset="-128"/>
                  <a:ea typeface="BIZ UDPゴシック" panose="020B0400000000000000" pitchFamily="50" charset="-128"/>
                </a:rPr>
                <a:t>がりを増やしていく</a:t>
              </a:r>
              <a:endParaRPr lang="ja-JP" altLang="en-US" sz="800" b="1" kern="0" dirty="0">
                <a:latin typeface="BIZ UDPゴシック" panose="020B0400000000000000" pitchFamily="50" charset="-128"/>
                <a:ea typeface="BIZ UDPゴシック" panose="020B0400000000000000" pitchFamily="50" charset="-128"/>
              </a:endParaRPr>
            </a:p>
          </p:txBody>
        </p:sp>
        <p:sp>
          <p:nvSpPr>
            <p:cNvPr id="72" name="テキスト ボックス 71"/>
            <p:cNvSpPr txBox="1"/>
            <p:nvPr/>
          </p:nvSpPr>
          <p:spPr>
            <a:xfrm>
              <a:off x="7532768" y="2964595"/>
              <a:ext cx="1158076" cy="481925"/>
            </a:xfrm>
            <a:prstGeom prst="rect">
              <a:avLst/>
            </a:prstGeom>
            <a:solidFill>
              <a:schemeClr val="bg1"/>
            </a:solidFill>
          </p:spPr>
          <p:txBody>
            <a:bodyPr wrap="square" lIns="0" tIns="0" rIns="0" bIns="0" rtlCol="0">
              <a:noAutofit/>
            </a:bodyPr>
            <a:lstStyle/>
            <a:p>
              <a:pPr algn="ctr"/>
              <a:r>
                <a:rPr lang="ja-JP" altLang="en-US" sz="800" b="1" kern="0" dirty="0" smtClean="0">
                  <a:latin typeface="BIZ UDPゴシック" panose="020B0400000000000000" pitchFamily="50" charset="-128"/>
                  <a:ea typeface="BIZ UDPゴシック" panose="020B0400000000000000" pitchFamily="50" charset="-128"/>
                </a:rPr>
                <a:t>日常のお困りごとに対して、</a:t>
              </a:r>
              <a:r>
                <a:rPr lang="en-US" altLang="ja-JP" sz="800" b="1" kern="0" dirty="0">
                  <a:latin typeface="BIZ UDPゴシック" panose="020B0400000000000000" pitchFamily="50" charset="-128"/>
                  <a:ea typeface="BIZ UDPゴシック" panose="020B0400000000000000" pitchFamily="50" charset="-128"/>
                </a:rPr>
                <a:t> DN</a:t>
              </a:r>
              <a:r>
                <a:rPr lang="ja-JP" altLang="en-US" sz="800" b="1" kern="0" dirty="0">
                  <a:latin typeface="BIZ UDPゴシック" panose="020B0400000000000000" pitchFamily="50" charset="-128"/>
                  <a:ea typeface="BIZ UDPゴシック" panose="020B0400000000000000" pitchFamily="50" charset="-128"/>
                </a:rPr>
                <a:t>で</a:t>
              </a:r>
              <a:r>
                <a:rPr lang="ja-JP" altLang="en-US" sz="800" b="1" kern="0" dirty="0" smtClean="0">
                  <a:latin typeface="BIZ UDPゴシック" panose="020B0400000000000000" pitchFamily="50" charset="-128"/>
                  <a:ea typeface="BIZ UDPゴシック" panose="020B0400000000000000" pitchFamily="50" charset="-128"/>
                </a:rPr>
                <a:t>培った経験を基にした価値を折り込んでサービスを提供</a:t>
              </a:r>
              <a:endParaRPr lang="ja-JP" altLang="en-US" sz="800" b="1" kern="0" dirty="0">
                <a:latin typeface="BIZ UDPゴシック" panose="020B0400000000000000" pitchFamily="50" charset="-128"/>
                <a:ea typeface="BIZ UDPゴシック" panose="020B0400000000000000" pitchFamily="50" charset="-128"/>
              </a:endParaRPr>
            </a:p>
          </p:txBody>
        </p:sp>
        <p:sp>
          <p:nvSpPr>
            <p:cNvPr id="73" name="テキスト ボックス 72"/>
            <p:cNvSpPr txBox="1"/>
            <p:nvPr/>
          </p:nvSpPr>
          <p:spPr>
            <a:xfrm>
              <a:off x="7856049" y="4906092"/>
              <a:ext cx="575769" cy="273618"/>
            </a:xfrm>
            <a:prstGeom prst="rect">
              <a:avLst/>
            </a:prstGeom>
            <a:solidFill>
              <a:schemeClr val="bg1"/>
            </a:solidFill>
          </p:spPr>
          <p:txBody>
            <a:bodyPr wrap="square" lIns="0" tIns="0" rIns="0" bIns="0" rtlCol="0">
              <a:noAutofit/>
            </a:bodyPr>
            <a:lstStyle/>
            <a:p>
              <a:pPr algn="ctr"/>
              <a:r>
                <a:rPr lang="ja-JP" altLang="en-US" sz="800" b="1" kern="0" dirty="0" smtClean="0">
                  <a:latin typeface="BIZ UDPゴシック" panose="020B0400000000000000" pitchFamily="50" charset="-128"/>
                  <a:ea typeface="BIZ UDPゴシック" panose="020B0400000000000000" pitchFamily="50" charset="-128"/>
                </a:rPr>
                <a:t>エムテック</a:t>
              </a:r>
              <a:endParaRPr lang="en-US" altLang="ja-JP" sz="800" b="1" kern="0" dirty="0" smtClean="0">
                <a:latin typeface="BIZ UDPゴシック" panose="020B0400000000000000" pitchFamily="50" charset="-128"/>
                <a:ea typeface="BIZ UDPゴシック" panose="020B0400000000000000" pitchFamily="50" charset="-128"/>
              </a:endParaRPr>
            </a:p>
            <a:p>
              <a:pPr algn="ctr"/>
              <a:r>
                <a:rPr lang="ja-JP" altLang="en-US" sz="800" b="1" kern="0" dirty="0" smtClean="0">
                  <a:latin typeface="BIZ UDPゴシック" panose="020B0400000000000000" pitchFamily="50" charset="-128"/>
                  <a:ea typeface="BIZ UDPゴシック" panose="020B0400000000000000" pitchFamily="50" charset="-128"/>
                </a:rPr>
                <a:t>ユニティ</a:t>
              </a:r>
              <a:endParaRPr lang="ja-JP" altLang="en-US" sz="800" b="1" kern="0" dirty="0">
                <a:latin typeface="BIZ UDPゴシック" panose="020B0400000000000000" pitchFamily="50" charset="-128"/>
                <a:ea typeface="BIZ UDPゴシック" panose="020B0400000000000000" pitchFamily="50" charset="-128"/>
              </a:endParaRPr>
            </a:p>
          </p:txBody>
        </p:sp>
        <p:sp>
          <p:nvSpPr>
            <p:cNvPr id="74" name="テキスト ボックス 73"/>
            <p:cNvSpPr txBox="1"/>
            <p:nvPr/>
          </p:nvSpPr>
          <p:spPr>
            <a:xfrm>
              <a:off x="7624315" y="4684055"/>
              <a:ext cx="894394" cy="175869"/>
            </a:xfrm>
            <a:prstGeom prst="roundRect">
              <a:avLst/>
            </a:prstGeom>
            <a:solidFill>
              <a:srgbClr val="DC0032"/>
            </a:solidFill>
          </p:spPr>
          <p:txBody>
            <a:bodyPr wrap="square" lIns="0" tIns="0" rIns="0" bIns="18000" rtlCol="0" anchor="ctr" anchorCtr="0">
              <a:noAutofit/>
            </a:bodyPr>
            <a:lstStyle/>
            <a:p>
              <a:pPr algn="ctr"/>
              <a:r>
                <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アライアンス</a:t>
              </a:r>
            </a:p>
          </p:txBody>
        </p:sp>
        <p:sp>
          <p:nvSpPr>
            <p:cNvPr id="75" name="テキスト ボックス 74"/>
            <p:cNvSpPr txBox="1"/>
            <p:nvPr/>
          </p:nvSpPr>
          <p:spPr>
            <a:xfrm>
              <a:off x="5415224" y="4883889"/>
              <a:ext cx="434430" cy="515156"/>
            </a:xfrm>
            <a:prstGeom prst="rect">
              <a:avLst/>
            </a:prstGeom>
            <a:solidFill>
              <a:schemeClr val="bg1"/>
            </a:solidFill>
          </p:spPr>
          <p:txBody>
            <a:bodyPr wrap="square" lIns="0" tIns="0" rIns="0" bIns="0" rtlCol="0">
              <a:noAutofit/>
            </a:bodyPr>
            <a:lstStyle/>
            <a:p>
              <a:pPr algn="ctr"/>
              <a:r>
                <a:rPr lang="ja-JP" altLang="en-US" sz="800" b="1" kern="0" dirty="0" smtClean="0">
                  <a:latin typeface="BIZ UDPゴシック" panose="020B0400000000000000" pitchFamily="50" charset="-128"/>
                  <a:ea typeface="BIZ UDPゴシック" panose="020B0400000000000000" pitchFamily="50" charset="-128"/>
                </a:rPr>
                <a:t>運転</a:t>
              </a:r>
              <a:endParaRPr lang="en-US" altLang="ja-JP" sz="800" b="1" kern="0" dirty="0" smtClean="0">
                <a:latin typeface="BIZ UDPゴシック" panose="020B0400000000000000" pitchFamily="50" charset="-128"/>
                <a:ea typeface="BIZ UDPゴシック" panose="020B0400000000000000" pitchFamily="50" charset="-128"/>
              </a:endParaRPr>
            </a:p>
            <a:p>
              <a:pPr algn="ctr"/>
              <a:r>
                <a:rPr lang="ja-JP" altLang="en-US" sz="800" b="1" kern="0" dirty="0" smtClean="0">
                  <a:latin typeface="BIZ UDPゴシック" panose="020B0400000000000000" pitchFamily="50" charset="-128"/>
                  <a:ea typeface="BIZ UDPゴシック" panose="020B0400000000000000" pitchFamily="50" charset="-128"/>
                </a:rPr>
                <a:t>保全</a:t>
              </a:r>
              <a:endParaRPr lang="en-US" altLang="ja-JP" sz="800" b="1" kern="0" dirty="0" smtClean="0">
                <a:latin typeface="BIZ UDPゴシック" panose="020B0400000000000000" pitchFamily="50" charset="-128"/>
                <a:ea typeface="BIZ UDPゴシック" panose="020B0400000000000000" pitchFamily="50" charset="-128"/>
              </a:endParaRPr>
            </a:p>
            <a:p>
              <a:pPr algn="ctr"/>
              <a:r>
                <a:rPr lang="ja-JP" altLang="en-US" sz="800" b="1" kern="0" dirty="0" smtClean="0">
                  <a:latin typeface="BIZ UDPゴシック" panose="020B0400000000000000" pitchFamily="50" charset="-128"/>
                  <a:ea typeface="BIZ UDPゴシック" panose="020B0400000000000000" pitchFamily="50" charset="-128"/>
                </a:rPr>
                <a:t>省エネ</a:t>
              </a:r>
              <a:endParaRPr lang="en-US" altLang="ja-JP" sz="800" b="1" kern="0" dirty="0" smtClean="0">
                <a:latin typeface="BIZ UDPゴシック" panose="020B0400000000000000" pitchFamily="50" charset="-128"/>
                <a:ea typeface="BIZ UDPゴシック" panose="020B0400000000000000" pitchFamily="50" charset="-128"/>
              </a:endParaRPr>
            </a:p>
            <a:p>
              <a:pPr algn="ctr"/>
              <a:r>
                <a:rPr lang="ja-JP" altLang="en-US" sz="800" b="1" kern="0" dirty="0">
                  <a:latin typeface="BIZ UDPゴシック" panose="020B0400000000000000" pitchFamily="50" charset="-128"/>
                  <a:ea typeface="BIZ UDPゴシック" panose="020B0400000000000000" pitchFamily="50" charset="-128"/>
                </a:rPr>
                <a:t>建設</a:t>
              </a:r>
            </a:p>
          </p:txBody>
        </p:sp>
        <p:sp>
          <p:nvSpPr>
            <p:cNvPr id="76" name="テキスト ボックス 75"/>
            <p:cNvSpPr txBox="1"/>
            <p:nvPr/>
          </p:nvSpPr>
          <p:spPr>
            <a:xfrm>
              <a:off x="5105864" y="4684054"/>
              <a:ext cx="894394" cy="175869"/>
            </a:xfrm>
            <a:prstGeom prst="roundRect">
              <a:avLst/>
            </a:prstGeom>
            <a:solidFill>
              <a:srgbClr val="DC0032"/>
            </a:solidFill>
          </p:spPr>
          <p:txBody>
            <a:bodyPr wrap="square" lIns="0" tIns="0" rIns="0" bIns="18000" rtlCol="0" anchor="ctr" anchorCtr="0">
              <a:noAutofit/>
            </a:bodyPr>
            <a:lstStyle/>
            <a:p>
              <a:pPr algn="ctr"/>
              <a:r>
                <a:rPr lang="ja-JP" altLang="en-US" sz="1100" b="1" kern="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総智総力</a:t>
              </a:r>
              <a:endPar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grpSp>
      <p:sp>
        <p:nvSpPr>
          <p:cNvPr id="78" name="テキスト ボックス 77"/>
          <p:cNvSpPr txBox="1"/>
          <p:nvPr/>
        </p:nvSpPr>
        <p:spPr>
          <a:xfrm>
            <a:off x="6248103" y="3122429"/>
            <a:ext cx="1283683" cy="367230"/>
          </a:xfrm>
          <a:prstGeom prst="rect">
            <a:avLst/>
          </a:prstGeom>
          <a:solidFill>
            <a:schemeClr val="bg1">
              <a:alpha val="50000"/>
            </a:schemeClr>
          </a:solidFill>
        </p:spPr>
        <p:txBody>
          <a:bodyPr vert="horz" wrap="square" lIns="0" tIns="0" rIns="0" bIns="0" rtlCol="0">
            <a:noAutofit/>
          </a:bodyPr>
          <a:lstStyle/>
          <a:p>
            <a:pPr algn="ctr"/>
            <a:r>
              <a:rPr lang="ja-JP" altLang="en-US" sz="1100" b="1" kern="0" dirty="0" smtClean="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シェアード・サービス</a:t>
            </a:r>
            <a:endParaRPr lang="en-US" altLang="ja-JP" sz="1100" b="1" kern="0" dirty="0" smtClean="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lgn="ctr"/>
            <a:r>
              <a:rPr lang="ja-JP" altLang="en-US" sz="1100" b="1" kern="0" dirty="0" smtClean="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ソリューション</a:t>
            </a:r>
            <a:endParaRPr lang="ja-JP" altLang="en-US" sz="1100" b="1" kern="0" dirty="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79" name="テキスト ボックス 78"/>
          <p:cNvSpPr txBox="1"/>
          <p:nvPr/>
        </p:nvSpPr>
        <p:spPr>
          <a:xfrm>
            <a:off x="4141022" y="3066193"/>
            <a:ext cx="430887" cy="1185042"/>
          </a:xfrm>
          <a:prstGeom prst="rect">
            <a:avLst/>
          </a:prstGeom>
          <a:noFill/>
        </p:spPr>
        <p:txBody>
          <a:bodyPr vert="eaVert" wrap="square" rtlCol="0">
            <a:spAutoFit/>
          </a:bodyPr>
          <a:lstStyle/>
          <a:p>
            <a:pPr algn="ctr"/>
            <a:r>
              <a:rPr lang="ja-JP" altLang="en-US" sz="16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ＦａａＳ</a:t>
            </a:r>
            <a:endParaRPr lang="ja-JP" altLang="en-US" sz="16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35" name="テキスト ボックス 34"/>
          <p:cNvSpPr txBox="1"/>
          <p:nvPr/>
        </p:nvSpPr>
        <p:spPr>
          <a:xfrm>
            <a:off x="6865495" y="5406339"/>
            <a:ext cx="2337897" cy="207749"/>
          </a:xfrm>
          <a:prstGeom prst="rect">
            <a:avLst/>
          </a:prstGeom>
          <a:noFill/>
        </p:spPr>
        <p:txBody>
          <a:bodyPr vert="horz" wrap="square" rtlCol="0">
            <a:spAutoFit/>
          </a:bodyPr>
          <a:lstStyle/>
          <a:p>
            <a:pPr marL="0" marR="0" lvl="0" indent="0" algn="ctr" defTabSz="914400" rtl="0" eaLnBrk="1" fontAlgn="auto" latinLnBrk="0" hangingPunct="1">
              <a:lnSpc>
                <a:spcPts val="900"/>
              </a:lnSpc>
              <a:spcBef>
                <a:spcPts val="0"/>
              </a:spcBef>
              <a:spcAft>
                <a:spcPts val="0"/>
              </a:spcAft>
              <a:buClrTx/>
              <a:buSzTx/>
              <a:buFontTx/>
              <a:buNone/>
              <a:tabLst/>
              <a:defRPr/>
            </a:pPr>
            <a:r>
              <a:rPr kumimoji="1" lang="en-US" altLang="ja-JP" sz="1000" b="1" i="0"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t>
            </a:r>
            <a:r>
              <a:rPr kumimoji="1" lang="en-US" altLang="ja-JP" sz="1000" b="1" i="0" strike="noStrike" kern="0" cap="none" spc="0" normalizeH="0" baseline="0" noProof="0" dirty="0" err="1"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FaaS</a:t>
            </a:r>
            <a:r>
              <a:rPr kumimoji="1" lang="en-US" altLang="ja-JP" sz="1000" b="1" i="0"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 :</a:t>
            </a:r>
            <a:r>
              <a:rPr kumimoji="1" lang="en-US" altLang="ja-JP" sz="1000" b="1" i="0" strike="noStrike" kern="0" cap="none" spc="0" normalizeH="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 </a:t>
            </a:r>
            <a:r>
              <a:rPr kumimoji="1" lang="en-US" altLang="ja-JP" sz="1000" b="1" i="0" u="sng"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F</a:t>
            </a:r>
            <a:r>
              <a:rPr kumimoji="1" lang="en-US" altLang="ja-JP" sz="10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acility</a:t>
            </a:r>
            <a:r>
              <a:rPr lang="ja-JP" altLang="en-US" sz="1000" b="1" kern="0" noProof="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a:t>
            </a:r>
            <a:r>
              <a:rPr lang="en-US" altLang="ja-JP" sz="1000" b="1" u="sng" kern="0" noProof="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ｓ </a:t>
            </a:r>
            <a:r>
              <a:rPr kumimoji="1" lang="en-US" altLang="ja-JP" sz="1000" b="1" i="0" u="sng"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a:t>
            </a:r>
            <a:r>
              <a:rPr kumimoji="1" lang="ja-JP" altLang="en-US" sz="10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 </a:t>
            </a:r>
            <a:r>
              <a:rPr kumimoji="1" lang="en-US" altLang="ja-JP" sz="1000" b="1" i="0" u="sng"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S</a:t>
            </a:r>
            <a:r>
              <a:rPr kumimoji="1" lang="en-US" altLang="ja-JP" sz="10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ervice</a:t>
            </a:r>
            <a:endParaRPr kumimoji="1" lang="ja-JP" altLang="en-US"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36" name="テキスト ボックス 35"/>
          <p:cNvSpPr txBox="1"/>
          <p:nvPr/>
        </p:nvSpPr>
        <p:spPr>
          <a:xfrm>
            <a:off x="4692836" y="2224965"/>
            <a:ext cx="400110" cy="1185042"/>
          </a:xfrm>
          <a:prstGeom prst="rect">
            <a:avLst/>
          </a:prstGeom>
          <a:noFill/>
        </p:spPr>
        <p:txBody>
          <a:bodyPr vert="eaVert" wrap="square" rtlCol="0">
            <a:spAutoFit/>
          </a:bodyPr>
          <a:lstStyle/>
          <a:p>
            <a:pPr algn="ctr"/>
            <a:r>
              <a:rPr lang="ja-JP" altLang="en-US" sz="1400" b="1" kern="0" dirty="0" smtClean="0">
                <a:solidFill>
                  <a:srgbClr val="3B81E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サービス</a:t>
            </a:r>
            <a:endParaRPr lang="ja-JP" altLang="en-US" sz="1400" b="1" kern="0" dirty="0">
              <a:solidFill>
                <a:srgbClr val="3B81E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38" name="テキスト ボックス 37"/>
          <p:cNvSpPr txBox="1"/>
          <p:nvPr/>
        </p:nvSpPr>
        <p:spPr>
          <a:xfrm>
            <a:off x="4695176" y="3994668"/>
            <a:ext cx="400110" cy="1185042"/>
          </a:xfrm>
          <a:prstGeom prst="rect">
            <a:avLst/>
          </a:prstGeom>
          <a:noFill/>
        </p:spPr>
        <p:txBody>
          <a:bodyPr vert="eaVert" wrap="square" rtlCol="0">
            <a:spAutoFit/>
          </a:bodyPr>
          <a:lstStyle/>
          <a:p>
            <a:pPr algn="ctr"/>
            <a:r>
              <a:rPr lang="ja-JP" altLang="en-US" sz="14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システム</a:t>
            </a:r>
            <a:endParaRPr lang="ja-JP" altLang="en-US" sz="14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3" name="左中かっこ 2"/>
          <p:cNvSpPr/>
          <p:nvPr/>
        </p:nvSpPr>
        <p:spPr>
          <a:xfrm>
            <a:off x="4504522" y="2670879"/>
            <a:ext cx="240281" cy="1979810"/>
          </a:xfrm>
          <a:prstGeom prst="leftBrac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5317107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 Box 503"/>
          <p:cNvSpPr txBox="1">
            <a:spLocks noChangeArrowheads="1"/>
          </p:cNvSpPr>
          <p:nvPr/>
        </p:nvSpPr>
        <p:spPr bwMode="auto">
          <a:xfrm>
            <a:off x="6149376" y="2772292"/>
            <a:ext cx="14266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■エネルギー診断</a:t>
            </a:r>
            <a:endPar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４</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、デンソーファシリティーズ</a:t>
            </a:r>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ソリューションメニュー</a:t>
            </a:r>
            <a:endParaRPr kumimoji="1" lang="ja-JP" altLang="en-US" dirty="0">
              <a:latin typeface="BIZ UDPゴシック" panose="020B0400000000000000" pitchFamily="50" charset="-128"/>
              <a:ea typeface="BIZ UDPゴシック" panose="020B0400000000000000" pitchFamily="50" charset="-128"/>
            </a:endParaRPr>
          </a:p>
        </p:txBody>
      </p:sp>
      <p:sp>
        <p:nvSpPr>
          <p:cNvPr id="5" name="正方形/長方形 4"/>
          <p:cNvSpPr/>
          <p:nvPr/>
        </p:nvSpPr>
        <p:spPr>
          <a:xfrm>
            <a:off x="3115172" y="1781881"/>
            <a:ext cx="3041004" cy="920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endParaRPr>
          </a:p>
        </p:txBody>
      </p:sp>
      <p:sp>
        <p:nvSpPr>
          <p:cNvPr id="8" name="Text Box 655"/>
          <p:cNvSpPr txBox="1">
            <a:spLocks noChangeArrowheads="1"/>
          </p:cNvSpPr>
          <p:nvPr/>
        </p:nvSpPr>
        <p:spPr bwMode="auto">
          <a:xfrm>
            <a:off x="3138097" y="2728796"/>
            <a:ext cx="155532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■スレート屋根改修</a:t>
            </a:r>
            <a:endParaRPr kumimoji="0" lang="en-US" altLang="ja-JP"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無塵工法</a:t>
            </a:r>
            <a:r>
              <a:rPr kumimoji="0" lang="en-US" altLang="ja-JP"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特許取得）</a:t>
            </a:r>
            <a:endPar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 name="Text Box 655"/>
          <p:cNvSpPr txBox="1">
            <a:spLocks noChangeArrowheads="1"/>
          </p:cNvSpPr>
          <p:nvPr/>
        </p:nvSpPr>
        <p:spPr bwMode="auto">
          <a:xfrm>
            <a:off x="4499576" y="2846493"/>
            <a:ext cx="157133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■雨樋・谷樋修繕</a:t>
            </a:r>
            <a:endPar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0" name="AutoShape 455"/>
          <p:cNvSpPr>
            <a:spLocks noChangeArrowheads="1"/>
          </p:cNvSpPr>
          <p:nvPr/>
        </p:nvSpPr>
        <p:spPr bwMode="auto">
          <a:xfrm>
            <a:off x="3131840" y="707217"/>
            <a:ext cx="2952328" cy="4515018"/>
          </a:xfrm>
          <a:prstGeom prst="roundRect">
            <a:avLst>
              <a:gd name="adj" fmla="val 5903"/>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1" name="Text Box 655"/>
          <p:cNvSpPr txBox="1">
            <a:spLocks noChangeArrowheads="1"/>
          </p:cNvSpPr>
          <p:nvPr/>
        </p:nvSpPr>
        <p:spPr bwMode="auto">
          <a:xfrm>
            <a:off x="3131840" y="731324"/>
            <a:ext cx="29245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8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建　　設</a:t>
            </a:r>
            <a:endParaRPr kumimoji="0" lang="ja-JP" altLang="en-US" sz="18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12" name="AutoShape 455"/>
          <p:cNvSpPr>
            <a:spLocks noChangeArrowheads="1"/>
          </p:cNvSpPr>
          <p:nvPr/>
        </p:nvSpPr>
        <p:spPr bwMode="auto">
          <a:xfrm>
            <a:off x="6156176" y="715455"/>
            <a:ext cx="2852559" cy="4506780"/>
          </a:xfrm>
          <a:prstGeom prst="roundRect">
            <a:avLst>
              <a:gd name="adj" fmla="val 5903"/>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3" name="Text Box 655"/>
          <p:cNvSpPr txBox="1">
            <a:spLocks noChangeArrowheads="1"/>
          </p:cNvSpPr>
          <p:nvPr/>
        </p:nvSpPr>
        <p:spPr bwMode="auto">
          <a:xfrm>
            <a:off x="6156176" y="731291"/>
            <a:ext cx="280831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6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省エネ　</a:t>
            </a:r>
            <a:endParaRPr kumimoji="0" lang="ja-JP" altLang="en-US" sz="12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17" name="Text Box 655"/>
          <p:cNvSpPr txBox="1">
            <a:spLocks noChangeArrowheads="1"/>
          </p:cNvSpPr>
          <p:nvPr/>
        </p:nvSpPr>
        <p:spPr bwMode="auto">
          <a:xfrm>
            <a:off x="3141876" y="4089037"/>
            <a:ext cx="11928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■リニューアル</a:t>
            </a:r>
            <a:endPar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8" name="Text Box 655"/>
          <p:cNvSpPr txBox="1">
            <a:spLocks noChangeArrowheads="1"/>
          </p:cNvSpPr>
          <p:nvPr/>
        </p:nvSpPr>
        <p:spPr bwMode="auto">
          <a:xfrm>
            <a:off x="4388888" y="4095724"/>
            <a:ext cx="142227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■緑化企画</a:t>
            </a:r>
            <a:endPar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9" name="テキスト ボックス 18"/>
          <p:cNvSpPr txBox="1"/>
          <p:nvPr/>
        </p:nvSpPr>
        <p:spPr>
          <a:xfrm>
            <a:off x="6084168" y="1023047"/>
            <a:ext cx="304232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a:t>
            </a: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エネルギー見える化から</a:t>
            </a:r>
            <a:endParaRPr kumimoji="1" lang="en-US" altLang="ja-JP"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診断・改善</a:t>
            </a: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対策</a:t>
            </a: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までトータル</a:t>
            </a: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で</a:t>
            </a: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支援</a:t>
            </a:r>
            <a:endPar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22" name="Rectangle 658"/>
          <p:cNvSpPr>
            <a:spLocks noChangeArrowheads="1"/>
          </p:cNvSpPr>
          <p:nvPr/>
        </p:nvSpPr>
        <p:spPr bwMode="auto">
          <a:xfrm>
            <a:off x="8703443" y="3783464"/>
            <a:ext cx="45719" cy="215444"/>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endParaRPr kumimoji="0" lang="ja-JP" altLang="ja-JP" sz="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endParaRPr>
          </a:p>
        </p:txBody>
      </p:sp>
      <p:pic>
        <p:nvPicPr>
          <p:cNvPr id="23" name="Picture 65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9994" y="1968673"/>
            <a:ext cx="454593" cy="368096"/>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66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9923" y="2070272"/>
            <a:ext cx="465453" cy="3765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66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5624" y="2170285"/>
            <a:ext cx="460799" cy="373979"/>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67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24905" y="2400248"/>
            <a:ext cx="460799" cy="37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テキスト ボックス 27"/>
          <p:cNvSpPr txBox="1"/>
          <p:nvPr/>
        </p:nvSpPr>
        <p:spPr>
          <a:xfrm>
            <a:off x="3121960" y="971945"/>
            <a:ext cx="285255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a:t>
            </a: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➢生産施設</a:t>
            </a:r>
            <a:endParaRPr kumimoji="1" lang="en-US" altLang="ja-JP"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32" name="Text Box 685"/>
          <p:cNvSpPr txBox="1">
            <a:spLocks noChangeArrowheads="1"/>
          </p:cNvSpPr>
          <p:nvPr/>
        </p:nvSpPr>
        <p:spPr bwMode="auto">
          <a:xfrm>
            <a:off x="3304828" y="1562668"/>
            <a:ext cx="258755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■生産設備のﾕｰﾃｨﾘﾃｨ 一元施工</a:t>
            </a:r>
            <a:endParaRPr kumimoji="0" lang="en-US" altLang="ja-JP"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0" fontAlgn="auto" latinLnBrk="0" hangingPunct="0">
              <a:lnSpc>
                <a:spcPct val="100000"/>
              </a:lnSpc>
              <a:spcBef>
                <a:spcPct val="0"/>
              </a:spcBef>
              <a:spcAft>
                <a:spcPts val="0"/>
              </a:spcAft>
              <a:buClrTx/>
              <a:buSzTx/>
              <a:buFontTx/>
              <a:buNone/>
              <a:tabLst/>
              <a:defRPr/>
            </a:pPr>
            <a:r>
              <a:rPr kumimoji="0" lang="en-US" altLang="ja-JP"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解体～運搬～復元</a:t>
            </a:r>
            <a:r>
              <a:rPr kumimoji="0" lang="en-US" altLang="ja-JP"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p>
        </p:txBody>
      </p:sp>
      <p:pic>
        <p:nvPicPr>
          <p:cNvPr id="3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75856" y="1969340"/>
            <a:ext cx="1385275" cy="795667"/>
          </a:xfrm>
          <a:prstGeom prst="rect">
            <a:avLst/>
          </a:prstGeom>
          <a:noFill/>
          <a:ln w="3175" algn="ctr">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81530" y="1969341"/>
            <a:ext cx="1302869" cy="795667"/>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0000"/>
                </a:solidFill>
              </a14:hiddenFill>
            </a:ext>
          </a:extLst>
        </p:spPr>
      </p:pic>
      <p:pic>
        <p:nvPicPr>
          <p:cNvPr id="36"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38471" y="3141092"/>
            <a:ext cx="1352959" cy="7474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テキスト ボックス 36"/>
          <p:cNvSpPr txBox="1"/>
          <p:nvPr/>
        </p:nvSpPr>
        <p:spPr>
          <a:xfrm>
            <a:off x="3137845" y="3884222"/>
            <a:ext cx="3002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a:t>
            </a: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お客様のニーズに応える企画設計</a:t>
            </a:r>
            <a:endParaRPr kumimoji="1" lang="en-US" altLang="ja-JP"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pic>
        <p:nvPicPr>
          <p:cNvPr id="40" name="図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51941" y="4341413"/>
            <a:ext cx="1248833" cy="803321"/>
          </a:xfrm>
          <a:prstGeom prst="rect">
            <a:avLst/>
          </a:prstGeom>
          <a:ln>
            <a:solidFill>
              <a:schemeClr val="tx1"/>
            </a:solidFill>
          </a:ln>
        </p:spPr>
      </p:pic>
      <p:sp>
        <p:nvSpPr>
          <p:cNvPr id="50" name="AutoShape 455"/>
          <p:cNvSpPr>
            <a:spLocks noChangeArrowheads="1"/>
          </p:cNvSpPr>
          <p:nvPr/>
        </p:nvSpPr>
        <p:spPr bwMode="auto">
          <a:xfrm>
            <a:off x="179512" y="715455"/>
            <a:ext cx="2880320" cy="4506780"/>
          </a:xfrm>
          <a:prstGeom prst="roundRect">
            <a:avLst>
              <a:gd name="adj" fmla="val 5903"/>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51" name="Text Box 655"/>
          <p:cNvSpPr txBox="1">
            <a:spLocks noChangeArrowheads="1"/>
          </p:cNvSpPr>
          <p:nvPr/>
        </p:nvSpPr>
        <p:spPr bwMode="auto">
          <a:xfrm>
            <a:off x="275862" y="1585915"/>
            <a:ext cx="24645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■専門保全：例）配管劣化診断</a:t>
            </a:r>
            <a:endPar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52" name="テキスト ボックス 51"/>
          <p:cNvSpPr txBox="1"/>
          <p:nvPr/>
        </p:nvSpPr>
        <p:spPr>
          <a:xfrm>
            <a:off x="270547" y="1193213"/>
            <a:ext cx="28593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a:t>
            </a: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生産ﾕｰﾃｨﾘﾃｨ設備の運転保全における</a:t>
            </a:r>
            <a:endParaRPr kumimoji="1" lang="en-US" altLang="ja-JP"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a:t>
            </a: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専門スキルを手の内化し、内製で実施</a:t>
            </a:r>
            <a:endPar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pic>
        <p:nvPicPr>
          <p:cNvPr id="58" name="Picture 12" descr="F:\山崎\デンソー書式\谷樋\2014年度\西尾405\写真\8月2日\DSCF3087.JPG"/>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39458" y="3144179"/>
            <a:ext cx="1137323" cy="7560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1" name="Picture 5" descr="Z:\33.工事サービス部\12.開発\◆緑化事業化検討\☆☆全社緑地改善工事\施工前　施工後　写真\施工後写真\本社\6.17\Resized\CIMG2504.jpg"/>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4620876" y="4324692"/>
            <a:ext cx="1349436" cy="79471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4" name="Text Box 655"/>
          <p:cNvSpPr txBox="1">
            <a:spLocks noChangeArrowheads="1"/>
          </p:cNvSpPr>
          <p:nvPr/>
        </p:nvSpPr>
        <p:spPr bwMode="auto">
          <a:xfrm>
            <a:off x="147939" y="731291"/>
            <a:ext cx="29245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8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保　　全</a:t>
            </a:r>
            <a:endParaRPr kumimoji="0" lang="ja-JP" altLang="en-US" sz="18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66" name="Text Box 3"/>
          <p:cNvSpPr txBox="1">
            <a:spLocks noChangeArrowheads="1"/>
          </p:cNvSpPr>
          <p:nvPr/>
        </p:nvSpPr>
        <p:spPr bwMode="auto">
          <a:xfrm>
            <a:off x="81438" y="5356043"/>
            <a:ext cx="8986362" cy="797311"/>
          </a:xfrm>
          <a:prstGeom prst="rect">
            <a:avLst/>
          </a:prstGeom>
          <a:solidFill>
            <a:srgbClr val="1F497D">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wrap="square" tIns="108000" bIns="72000">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2000" b="1" i="0" u="none" strike="noStrike" kern="0" cap="none" spc="0" normalizeH="0" baseline="0" noProof="0" dirty="0" smtClean="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デンソーで</a:t>
            </a:r>
            <a:r>
              <a:rPr kumimoji="0" lang="ja-JP" altLang="en-US" sz="2000" b="1" i="0" u="none" strike="noStrike" kern="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培っ</a:t>
            </a:r>
            <a:r>
              <a:rPr kumimoji="0" lang="ja-JP" altLang="en-US" sz="2000" b="1" i="0" u="none" strike="noStrike" kern="0" cap="none" spc="0" normalizeH="0" baseline="0" noProof="0" dirty="0" smtClean="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た「技術力・現場力・カイゼン力」を活かし</a:t>
            </a:r>
            <a:endParaRPr kumimoji="0" lang="en-US" altLang="ja-JP" sz="2000" b="1" i="0" u="none" strike="noStrike" kern="0" cap="none" spc="0" normalizeH="0" baseline="0" noProof="0" dirty="0" smtClean="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2000" b="1" i="0" u="none" strike="noStrike" kern="0" cap="none" spc="0" normalizeH="0" baseline="0" noProof="0" dirty="0" smtClean="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ソリューション事業でデンソーグループに貢献します</a:t>
            </a:r>
            <a:endParaRPr kumimoji="0" lang="ja-JP" altLang="en-US" sz="2000" b="1" i="0" u="none" strike="noStrike" kern="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69" name="Text Box 655"/>
          <p:cNvSpPr txBox="1">
            <a:spLocks noChangeArrowheads="1"/>
          </p:cNvSpPr>
          <p:nvPr/>
        </p:nvSpPr>
        <p:spPr bwMode="auto">
          <a:xfrm>
            <a:off x="161834" y="3886470"/>
            <a:ext cx="165076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■ドローン建物診断</a:t>
            </a:r>
            <a:endPar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0" name="Text Box 655"/>
          <p:cNvSpPr txBox="1">
            <a:spLocks noChangeArrowheads="1"/>
          </p:cNvSpPr>
          <p:nvPr/>
        </p:nvSpPr>
        <p:spPr bwMode="auto">
          <a:xfrm>
            <a:off x="212066" y="3532247"/>
            <a:ext cx="28078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tIns="0" bIns="0">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➢ビルメンテナンス</a:t>
            </a:r>
            <a:endParaRPr kumimoji="0"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71" name="Text Box 655"/>
          <p:cNvSpPr txBox="1">
            <a:spLocks noChangeArrowheads="1"/>
          </p:cNvSpPr>
          <p:nvPr/>
        </p:nvSpPr>
        <p:spPr bwMode="auto">
          <a:xfrm>
            <a:off x="237749" y="959617"/>
            <a:ext cx="17558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➢プラント</a:t>
            </a:r>
            <a:endParaRPr kumimoji="0"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76" name="テキスト ボックス 75"/>
          <p:cNvSpPr txBox="1"/>
          <p:nvPr/>
        </p:nvSpPr>
        <p:spPr>
          <a:xfrm>
            <a:off x="253740" y="3686929"/>
            <a:ext cx="287615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日常・定期点検、劣化診断、改修</a:t>
            </a: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a:t>
            </a: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修繕</a:t>
            </a:r>
            <a:endPar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pic>
        <p:nvPicPr>
          <p:cNvPr id="80" name="Picture 3"/>
          <p:cNvPicPr>
            <a:picLocks noChangeAspect="1" noChangeArrowheads="1"/>
          </p:cNvPicPr>
          <p:nvPr/>
        </p:nvPicPr>
        <p:blipFill>
          <a:blip r:embed="rId14"/>
          <a:srcRect t="1096" b="2718"/>
          <a:stretch>
            <a:fillRect/>
          </a:stretch>
        </p:blipFill>
        <p:spPr bwMode="auto">
          <a:xfrm>
            <a:off x="6233936" y="2000733"/>
            <a:ext cx="1462137" cy="756762"/>
          </a:xfrm>
          <a:prstGeom prst="rect">
            <a:avLst/>
          </a:prstGeom>
          <a:noFill/>
          <a:ln w="6350">
            <a:solidFill>
              <a:schemeClr val="tx1">
                <a:lumMod val="50000"/>
                <a:lumOff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右矢印 5"/>
          <p:cNvSpPr/>
          <p:nvPr/>
        </p:nvSpPr>
        <p:spPr>
          <a:xfrm>
            <a:off x="7820372" y="2106914"/>
            <a:ext cx="128571" cy="59012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pic>
        <p:nvPicPr>
          <p:cNvPr id="81" name="Picture 22" descr="P8210032_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70422" y="4312058"/>
            <a:ext cx="802666" cy="807353"/>
          </a:xfrm>
          <a:prstGeom prst="rect">
            <a:avLst/>
          </a:prstGeom>
          <a:noFill/>
          <a:extLst>
            <a:ext uri="{909E8E84-426E-40DD-AFC4-6F175D3DCCD1}">
              <a14:hiddenFill xmlns:a14="http://schemas.microsoft.com/office/drawing/2010/main">
                <a:solidFill>
                  <a:srgbClr val="FFFFFF"/>
                </a:solidFill>
              </a14:hiddenFill>
            </a:ext>
          </a:extLst>
        </p:spPr>
      </p:pic>
      <p:pic>
        <p:nvPicPr>
          <p:cNvPr id="14" name="図 13"/>
          <p:cNvPicPr>
            <a:picLocks noChangeAspect="1"/>
          </p:cNvPicPr>
          <p:nvPr/>
        </p:nvPicPr>
        <p:blipFill>
          <a:blip r:embed="rId16"/>
          <a:stretch>
            <a:fillRect/>
          </a:stretch>
        </p:blipFill>
        <p:spPr>
          <a:xfrm>
            <a:off x="7550926" y="4215073"/>
            <a:ext cx="1323818" cy="1005851"/>
          </a:xfrm>
          <a:prstGeom prst="rect">
            <a:avLst/>
          </a:prstGeom>
        </p:spPr>
      </p:pic>
      <p:sp>
        <p:nvSpPr>
          <p:cNvPr id="91" name="右矢印 90"/>
          <p:cNvSpPr/>
          <p:nvPr/>
        </p:nvSpPr>
        <p:spPr>
          <a:xfrm>
            <a:off x="7358952" y="4296550"/>
            <a:ext cx="128571" cy="59012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sp>
        <p:nvSpPr>
          <p:cNvPr id="48" name="Text Box 655"/>
          <p:cNvSpPr txBox="1">
            <a:spLocks noChangeArrowheads="1"/>
          </p:cNvSpPr>
          <p:nvPr/>
        </p:nvSpPr>
        <p:spPr bwMode="auto">
          <a:xfrm>
            <a:off x="6159701" y="3824318"/>
            <a:ext cx="280478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■現場改善</a:t>
            </a:r>
            <a:r>
              <a:rPr kumimoji="0"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例：モータのインバータ化</a:t>
            </a:r>
            <a:r>
              <a:rPr kumimoji="0"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p>
        </p:txBody>
      </p:sp>
      <p:sp>
        <p:nvSpPr>
          <p:cNvPr id="15" name="正方形/長方形 14"/>
          <p:cNvSpPr/>
          <p:nvPr/>
        </p:nvSpPr>
        <p:spPr>
          <a:xfrm>
            <a:off x="6235988" y="4006470"/>
            <a:ext cx="2429933"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負荷に見合ったモータ</a:t>
            </a:r>
            <a:r>
              <a:rPr kumimoji="1"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の最適</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制御</a:t>
            </a:r>
          </a:p>
        </p:txBody>
      </p:sp>
      <p:sp>
        <p:nvSpPr>
          <p:cNvPr id="27" name="Text Box 503"/>
          <p:cNvSpPr txBox="1">
            <a:spLocks noChangeArrowheads="1"/>
          </p:cNvSpPr>
          <p:nvPr/>
        </p:nvSpPr>
        <p:spPr bwMode="auto">
          <a:xfrm>
            <a:off x="6151363" y="1519761"/>
            <a:ext cx="23084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■エネルギー見える化（ＥＭＳ）</a:t>
            </a:r>
            <a:endPar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63" name="テキスト ボックス 62"/>
          <p:cNvSpPr txBox="1"/>
          <p:nvPr/>
        </p:nvSpPr>
        <p:spPr>
          <a:xfrm>
            <a:off x="3009738" y="1200092"/>
            <a:ext cx="323368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独自のノウハウで生産環境から設備移動</a:t>
            </a:r>
            <a:endParaRPr kumimoji="1" lang="en-US" altLang="ja-JP"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まで考慮した</a:t>
            </a:r>
            <a:r>
              <a:rPr kumimoji="1" lang="en-US" altLang="ja-JP"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Only </a:t>
            </a:r>
            <a:r>
              <a:rPr kumimoji="1" lang="en-US" altLang="ja-JP"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One</a:t>
            </a: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のサービス</a:t>
            </a: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を提案</a:t>
            </a:r>
            <a:endParaRPr kumimoji="1" lang="en-US" altLang="ja-JP"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grpSp>
        <p:nvGrpSpPr>
          <p:cNvPr id="62" name="グループ化 61"/>
          <p:cNvGrpSpPr/>
          <p:nvPr/>
        </p:nvGrpSpPr>
        <p:grpSpPr>
          <a:xfrm>
            <a:off x="346534" y="4137434"/>
            <a:ext cx="2572283" cy="1020513"/>
            <a:chOff x="3672025" y="1340768"/>
            <a:chExt cx="4947827" cy="2336339"/>
          </a:xfrm>
        </p:grpSpPr>
        <p:pic>
          <p:nvPicPr>
            <p:cNvPr id="67" name="Picture 4"/>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672025" y="1340768"/>
              <a:ext cx="2435002" cy="2336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 name="Picture 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839544" y="2419873"/>
              <a:ext cx="2780308" cy="1257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73" name="Picture 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610194" y="3952137"/>
            <a:ext cx="1291722" cy="722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9" name="テキスト ボックス 28"/>
          <p:cNvSpPr txBox="1"/>
          <p:nvPr/>
        </p:nvSpPr>
        <p:spPr>
          <a:xfrm>
            <a:off x="394602" y="4210548"/>
            <a:ext cx="70087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熱画像</a:t>
            </a:r>
          </a:p>
        </p:txBody>
      </p:sp>
      <p:sp>
        <p:nvSpPr>
          <p:cNvPr id="74" name="正方形/長方形 73"/>
          <p:cNvSpPr/>
          <p:nvPr/>
        </p:nvSpPr>
        <p:spPr>
          <a:xfrm>
            <a:off x="6138541" y="1728038"/>
            <a:ext cx="2972766"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各社のニーズに合わせてカスタマイズが可能</a:t>
            </a:r>
            <a:endPar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30" name="角丸四角形吹き出し 29"/>
          <p:cNvSpPr/>
          <p:nvPr/>
        </p:nvSpPr>
        <p:spPr>
          <a:xfrm>
            <a:off x="3334949" y="4953020"/>
            <a:ext cx="2601450" cy="208988"/>
          </a:xfrm>
          <a:prstGeom prst="wedgeRoundRectCallout">
            <a:avLst>
              <a:gd name="adj1" fmla="val 24478"/>
              <a:gd name="adj2" fmla="val -108424"/>
              <a:gd name="adj3" fmla="val 16667"/>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3</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年連続日本緑化ｾﾝﾀｰ会長賞受賞</a:t>
            </a:r>
            <a:r>
              <a:rPr kumimoji="1" lang="ja-JP" altLang="en-US" sz="105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に貢献</a:t>
            </a:r>
            <a:endPar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38" name="正方形/長方形 37"/>
          <p:cNvSpPr/>
          <p:nvPr/>
        </p:nvSpPr>
        <p:spPr>
          <a:xfrm>
            <a:off x="291840" y="1834488"/>
            <a:ext cx="2684121" cy="16694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pic>
        <p:nvPicPr>
          <p:cNvPr id="143" name="Picture 54"/>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850700" y="2756115"/>
            <a:ext cx="1058884" cy="685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55"/>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944211" y="2213474"/>
            <a:ext cx="768709" cy="537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グループ化 42"/>
          <p:cNvGrpSpPr/>
          <p:nvPr/>
        </p:nvGrpSpPr>
        <p:grpSpPr>
          <a:xfrm>
            <a:off x="578958" y="1893201"/>
            <a:ext cx="940189" cy="892443"/>
            <a:chOff x="3432998" y="2244272"/>
            <a:chExt cx="2046707" cy="1946783"/>
          </a:xfrm>
        </p:grpSpPr>
        <p:sp>
          <p:nvSpPr>
            <p:cNvPr id="146" name="テキスト ボックス 145"/>
            <p:cNvSpPr txBox="1"/>
            <p:nvPr/>
          </p:nvSpPr>
          <p:spPr>
            <a:xfrm>
              <a:off x="4519370" y="2845261"/>
              <a:ext cx="960335" cy="537109"/>
            </a:xfrm>
            <a:prstGeom prst="rect">
              <a:avLst/>
            </a:prstGeom>
            <a:noFill/>
          </p:spPr>
          <p:txBody>
            <a:bodyPr wrap="non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メイリオ" panose="020B0604030504040204" pitchFamily="50" charset="-128"/>
                </a:rPr>
                <a:t>配管</a:t>
              </a:r>
            </a:p>
          </p:txBody>
        </p:sp>
        <p:grpSp>
          <p:nvGrpSpPr>
            <p:cNvPr id="147" name="グループ化 146"/>
            <p:cNvGrpSpPr/>
            <p:nvPr/>
          </p:nvGrpSpPr>
          <p:grpSpPr>
            <a:xfrm rot="5400000">
              <a:off x="3251769" y="2425501"/>
              <a:ext cx="1946783" cy="1584325"/>
              <a:chOff x="427999" y="3453558"/>
              <a:chExt cx="1946783" cy="1584325"/>
            </a:xfrm>
          </p:grpSpPr>
          <p:grpSp>
            <p:nvGrpSpPr>
              <p:cNvPr id="148" name="Group 24"/>
              <p:cNvGrpSpPr>
                <a:grpSpLocks/>
              </p:cNvGrpSpPr>
              <p:nvPr/>
            </p:nvGrpSpPr>
            <p:grpSpPr bwMode="auto">
              <a:xfrm>
                <a:off x="1192838" y="3691683"/>
                <a:ext cx="1002431" cy="992187"/>
                <a:chOff x="756" y="1104"/>
                <a:chExt cx="1104" cy="1008"/>
              </a:xfrm>
            </p:grpSpPr>
            <p:sp>
              <p:nvSpPr>
                <p:cNvPr id="155" name="Oval 25" descr="右上がり対角線 (反転)"/>
                <p:cNvSpPr>
                  <a:spLocks noChangeArrowheads="1"/>
                </p:cNvSpPr>
                <p:nvPr/>
              </p:nvSpPr>
              <p:spPr bwMode="auto">
                <a:xfrm>
                  <a:off x="756" y="1104"/>
                  <a:ext cx="1104" cy="1008"/>
                </a:xfrm>
                <a:prstGeom prst="ellipse">
                  <a:avLst/>
                </a:prstGeom>
                <a:pattFill prst="dkUpDiag">
                  <a:fgClr>
                    <a:schemeClr val="bg2"/>
                  </a:fgClr>
                  <a:bgClr>
                    <a:schemeClr val="bg1"/>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6" name="Oval 26"/>
                <p:cNvSpPr>
                  <a:spLocks noChangeArrowheads="1"/>
                </p:cNvSpPr>
                <p:nvPr/>
              </p:nvSpPr>
              <p:spPr bwMode="auto">
                <a:xfrm>
                  <a:off x="960" y="1296"/>
                  <a:ext cx="714" cy="640"/>
                </a:xfrm>
                <a:prstGeom prst="ellipse">
                  <a:avLst/>
                </a:prstGeom>
                <a:solidFill>
                  <a:srgbClr val="FFFF99"/>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7" name="Oval 27"/>
                <p:cNvSpPr>
                  <a:spLocks noChangeArrowheads="1"/>
                </p:cNvSpPr>
                <p:nvPr/>
              </p:nvSpPr>
              <p:spPr bwMode="auto">
                <a:xfrm>
                  <a:off x="1067" y="1397"/>
                  <a:ext cx="500" cy="438"/>
                </a:xfrm>
                <a:prstGeom prst="ellipse">
                  <a:avLst/>
                </a:prstGeom>
                <a:solidFill>
                  <a:srgbClr val="FFFFFF"/>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grpSp>
          <p:sp>
            <p:nvSpPr>
              <p:cNvPr id="149" name="Line 28"/>
              <p:cNvSpPr>
                <a:spLocks noChangeShapeType="1"/>
              </p:cNvSpPr>
              <p:nvPr/>
            </p:nvSpPr>
            <p:spPr bwMode="auto">
              <a:xfrm flipV="1">
                <a:off x="732978" y="4225083"/>
                <a:ext cx="1641804" cy="20636"/>
              </a:xfrm>
              <a:prstGeom prst="line">
                <a:avLst/>
              </a:prstGeom>
              <a:noFill/>
              <a:ln w="9525">
                <a:solidFill>
                  <a:srgbClr val="000000"/>
                </a:solidFill>
                <a:prstDash val="lgDashDot"/>
                <a:round/>
                <a:headEnd type="oval" w="med" len="me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0" name="Line 29"/>
              <p:cNvSpPr>
                <a:spLocks noChangeShapeType="1"/>
              </p:cNvSpPr>
              <p:nvPr/>
            </p:nvSpPr>
            <p:spPr bwMode="auto">
              <a:xfrm>
                <a:off x="2206165" y="3453558"/>
                <a:ext cx="0" cy="15843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1" name="Line 30"/>
              <p:cNvSpPr>
                <a:spLocks noChangeShapeType="1"/>
              </p:cNvSpPr>
              <p:nvPr/>
            </p:nvSpPr>
            <p:spPr bwMode="auto">
              <a:xfrm>
                <a:off x="1704949" y="3453558"/>
                <a:ext cx="0" cy="1584325"/>
              </a:xfrm>
              <a:prstGeom prst="line">
                <a:avLst/>
              </a:prstGeom>
              <a:noFill/>
              <a:ln w="9525">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2" name="Line 31"/>
              <p:cNvSpPr>
                <a:spLocks noChangeShapeType="1"/>
              </p:cNvSpPr>
              <p:nvPr/>
            </p:nvSpPr>
            <p:spPr bwMode="auto">
              <a:xfrm flipV="1">
                <a:off x="732978" y="3691683"/>
                <a:ext cx="1473185" cy="54371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3" name="Line 32"/>
              <p:cNvSpPr>
                <a:spLocks noChangeShapeType="1"/>
              </p:cNvSpPr>
              <p:nvPr/>
            </p:nvSpPr>
            <p:spPr bwMode="auto">
              <a:xfrm>
                <a:off x="732978" y="4245719"/>
                <a:ext cx="1473185" cy="396875"/>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4" name="フローチャート : 論理積ゲート 90"/>
              <p:cNvSpPr/>
              <p:nvPr/>
            </p:nvSpPr>
            <p:spPr>
              <a:xfrm>
                <a:off x="427999" y="4112901"/>
                <a:ext cx="233036" cy="270333"/>
              </a:xfrm>
              <a:prstGeom prst="flowChartDelay">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grpSp>
        <p:sp>
          <p:nvSpPr>
            <p:cNvPr id="158" name="テキスト ボックス 157"/>
            <p:cNvSpPr txBox="1"/>
            <p:nvPr/>
          </p:nvSpPr>
          <p:spPr>
            <a:xfrm>
              <a:off x="3519104" y="2885600"/>
              <a:ext cx="960335" cy="537109"/>
            </a:xfrm>
            <a:prstGeom prst="rect">
              <a:avLst/>
            </a:prstGeom>
            <a:noFill/>
          </p:spPr>
          <p:txBody>
            <a:bodyPr wrap="non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メイリオ" panose="020B0604030504040204" pitchFamily="50" charset="-128"/>
                </a:rPr>
                <a:t>保温</a:t>
              </a:r>
            </a:p>
          </p:txBody>
        </p:sp>
        <p:cxnSp>
          <p:nvCxnSpPr>
            <p:cNvPr id="159" name="直線矢印コネクタ 158"/>
            <p:cNvCxnSpPr/>
            <p:nvPr/>
          </p:nvCxnSpPr>
          <p:spPr>
            <a:xfrm flipH="1">
              <a:off x="4454935" y="3018636"/>
              <a:ext cx="295688" cy="3387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a:off x="3728686" y="3057119"/>
              <a:ext cx="231563" cy="2343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61" name="Picture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6942" y="2919914"/>
            <a:ext cx="1037771" cy="502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2" name="テキスト ボックス 161"/>
          <p:cNvSpPr txBox="1"/>
          <p:nvPr/>
        </p:nvSpPr>
        <p:spPr>
          <a:xfrm>
            <a:off x="384359" y="2765707"/>
            <a:ext cx="126102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放射線画像診断</a:t>
            </a:r>
          </a:p>
        </p:txBody>
      </p:sp>
      <p:sp>
        <p:nvSpPr>
          <p:cNvPr id="45" name="テキスト ボックス 44"/>
          <p:cNvSpPr txBox="1"/>
          <p:nvPr/>
        </p:nvSpPr>
        <p:spPr>
          <a:xfrm>
            <a:off x="339094" y="1864475"/>
            <a:ext cx="5740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ガンマ線</a:t>
            </a:r>
          </a:p>
        </p:txBody>
      </p:sp>
      <p:sp>
        <p:nvSpPr>
          <p:cNvPr id="163" name="テキスト ボックス 162"/>
          <p:cNvSpPr txBox="1"/>
          <p:nvPr/>
        </p:nvSpPr>
        <p:spPr>
          <a:xfrm>
            <a:off x="1544216" y="1907994"/>
            <a:ext cx="1359143"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超音波探傷診断</a:t>
            </a:r>
          </a:p>
        </p:txBody>
      </p:sp>
      <p:pic>
        <p:nvPicPr>
          <p:cNvPr id="83" name="Picture 65" descr="Z:\32.省エネITソリューション部\10.営業、パンフレット\09.パンフレット\パンフ用資料\IMG_0007.JPG"/>
          <p:cNvPicPr>
            <a:picLocks noChangeAspect="1" noChangeArrowheads="1"/>
          </p:cNvPicPr>
          <p:nvPr/>
        </p:nvPicPr>
        <p:blipFill>
          <a:blip r:embed="rId23" cstate="print">
            <a:extLst>
              <a:ext uri="{BEBA8EAE-BF5A-486C-A8C5-ECC9F3942E4B}">
                <a14:imgProps xmlns:a14="http://schemas.microsoft.com/office/drawing/2010/main">
                  <a14:imgLayer r:embed="rId24">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a:off x="6249990" y="3029947"/>
            <a:ext cx="1183600" cy="808850"/>
          </a:xfrm>
          <a:prstGeom prst="rect">
            <a:avLst/>
          </a:prstGeom>
          <a:noFill/>
          <a:extLst>
            <a:ext uri="{909E8E84-426E-40DD-AFC4-6F175D3DCCD1}">
              <a14:hiddenFill xmlns:a14="http://schemas.microsoft.com/office/drawing/2010/main">
                <a:solidFill>
                  <a:srgbClr val="FFFFFF"/>
                </a:solidFill>
              </a14:hiddenFill>
            </a:ext>
          </a:extLst>
        </p:spPr>
      </p:pic>
      <p:pic>
        <p:nvPicPr>
          <p:cNvPr id="84" name="図 83"/>
          <p:cNvPicPr>
            <a:picLocks noChangeAspect="1"/>
          </p:cNvPicPr>
          <p:nvPr/>
        </p:nvPicPr>
        <p:blipFill>
          <a:blip r:embed="rId25"/>
          <a:stretch>
            <a:fillRect/>
          </a:stretch>
        </p:blipFill>
        <p:spPr>
          <a:xfrm>
            <a:off x="7693431" y="3007311"/>
            <a:ext cx="1223289" cy="809701"/>
          </a:xfrm>
          <a:prstGeom prst="rect">
            <a:avLst/>
          </a:prstGeom>
        </p:spPr>
      </p:pic>
      <p:sp>
        <p:nvSpPr>
          <p:cNvPr id="85" name="右矢印 84"/>
          <p:cNvSpPr/>
          <p:nvPr/>
        </p:nvSpPr>
        <p:spPr>
          <a:xfrm>
            <a:off x="7523704" y="3127561"/>
            <a:ext cx="128571" cy="59012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87" name="テキスト ボックス 86"/>
          <p:cNvSpPr txBox="1"/>
          <p:nvPr/>
        </p:nvSpPr>
        <p:spPr>
          <a:xfrm>
            <a:off x="7358952" y="-61963"/>
            <a:ext cx="1866413" cy="276999"/>
          </a:xfrm>
          <a:prstGeom prst="rect">
            <a:avLst/>
          </a:prstGeom>
          <a:noFill/>
        </p:spPr>
        <p:txBody>
          <a:bodyPr wrap="square" rtlCol="0">
            <a:spAutoFit/>
          </a:bodyPr>
          <a:lstStyle/>
          <a:p>
            <a:pPr algn="ctr"/>
            <a:r>
              <a:rPr lang="en-US" altLang="ja-JP" sz="1200" kern="0" dirty="0" smtClean="0">
                <a:latin typeface="BIZ UDPゴシック" panose="020B0400000000000000" pitchFamily="50" charset="-128"/>
                <a:ea typeface="BIZ UDPゴシック" panose="020B0400000000000000" pitchFamily="50" charset="-128"/>
              </a:rPr>
              <a:t>DNG</a:t>
            </a:r>
            <a:r>
              <a:rPr lang="ja-JP" altLang="en-US" sz="1200" kern="0" dirty="0" smtClean="0">
                <a:latin typeface="BIZ UDPゴシック" panose="020B0400000000000000" pitchFamily="50" charset="-128"/>
                <a:ea typeface="BIZ UDPゴシック" panose="020B0400000000000000" pitchFamily="50" charset="-128"/>
              </a:rPr>
              <a:t>会社説明資料</a:t>
            </a:r>
            <a:r>
              <a:rPr lang="ja-JP" altLang="en-US" sz="1200" kern="0" dirty="0">
                <a:latin typeface="BIZ UDPゴシック" panose="020B0400000000000000" pitchFamily="50" charset="-128"/>
                <a:ea typeface="BIZ UDPゴシック" panose="020B0400000000000000" pitchFamily="50" charset="-128"/>
              </a:rPr>
              <a:t>転載</a:t>
            </a:r>
          </a:p>
        </p:txBody>
      </p:sp>
    </p:spTree>
    <p:extLst>
      <p:ext uri="{BB962C8B-B14F-4D97-AF65-F5344CB8AC3E}">
        <p14:creationId xmlns:p14="http://schemas.microsoft.com/office/powerpoint/2010/main" val="37545988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p:cNvSpPr/>
          <p:nvPr/>
        </p:nvSpPr>
        <p:spPr>
          <a:xfrm>
            <a:off x="4836815" y="1861589"/>
            <a:ext cx="4009333" cy="3675611"/>
          </a:xfrm>
          <a:prstGeom prst="rect">
            <a:avLst/>
          </a:prstGeom>
          <a:noFill/>
          <a:ln w="1270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５</a:t>
            </a:r>
            <a:r>
              <a:rPr lang="ja-JP" altLang="en-US" dirty="0" smtClean="0">
                <a:latin typeface="BIZ UDPゴシック" panose="020B0400000000000000" pitchFamily="50" charset="-128"/>
                <a:ea typeface="BIZ UDPゴシック" panose="020B0400000000000000" pitchFamily="50" charset="-128"/>
              </a:rPr>
              <a:t>、</a:t>
            </a:r>
            <a:r>
              <a:rPr lang="en-US" altLang="ja-JP" dirty="0" smtClean="0">
                <a:latin typeface="BIZ UDPゴシック" panose="020B0400000000000000" pitchFamily="50" charset="-128"/>
                <a:ea typeface="BIZ UDPゴシック" panose="020B0400000000000000" pitchFamily="50" charset="-128"/>
              </a:rPr>
              <a:t>DNG</a:t>
            </a:r>
            <a:r>
              <a:rPr lang="ja-JP" altLang="en-US" dirty="0" smtClean="0">
                <a:latin typeface="BIZ UDPゴシック" panose="020B0400000000000000" pitchFamily="50" charset="-128"/>
                <a:ea typeface="BIZ UDPゴシック" panose="020B0400000000000000" pitchFamily="50" charset="-128"/>
              </a:rPr>
              <a:t>全体の最適管理</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8278228" cy="338554"/>
          </a:xfrm>
          <a:prstGeom prst="rect">
            <a:avLst/>
          </a:prstGeom>
          <a:noFill/>
        </p:spPr>
        <p:txBody>
          <a:bodyPr wrap="none" rtlCol="0">
            <a:spAutoFit/>
          </a:bodyPr>
          <a:lstStyle/>
          <a:p>
            <a:pPr lvl="0">
              <a:defRPr/>
            </a:pP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専門性</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一元管理</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kumimoji="1" lang="ja-JP" altLang="en-US" sz="1600" b="1" i="0" u="none" strike="noStrike" kern="1200" cap="none" spc="0" normalizeH="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強味</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を活かして、</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個社の施設運営をトータルでサポート</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6" name="正方形/長方形 5">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18" name="正方形/長方形 117"/>
          <p:cNvSpPr/>
          <p:nvPr/>
        </p:nvSpPr>
        <p:spPr>
          <a:xfrm>
            <a:off x="258967" y="5678020"/>
            <a:ext cx="8512658"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lvl="0" algn="ctr">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規模・ニーズに合わせた提案</a:t>
            </a:r>
            <a:r>
              <a:rPr kumimoji="1" lang="ja-JP" altLang="en-US" sz="1600" b="1" i="0" u="none" strike="noStrike" kern="1200" cap="none" spc="0" normalizeH="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 </a:t>
            </a:r>
            <a:r>
              <a:rPr kumimoji="1" lang="en-US" altLang="ja-JP" sz="1600" b="1" i="0" u="none" strike="noStrike" kern="1200" cap="none" spc="0" normalizeH="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計画・予算の比較検討</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 『</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運用品質の改善</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 『</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コストの適正化</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 </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4" name="正方形/長方形 113">
            <a:extLst>
              <a:ext uri="{FF2B5EF4-FFF2-40B4-BE49-F238E27FC236}">
                <a16:creationId xmlns:a16="http://schemas.microsoft.com/office/drawing/2014/main" id="{32809E8B-7D41-4F64-836B-A6D3A20CDF0C}"/>
              </a:ext>
            </a:extLst>
          </p:cNvPr>
          <p:cNvSpPr/>
          <p:nvPr/>
        </p:nvSpPr>
        <p:spPr>
          <a:xfrm>
            <a:off x="350578" y="1094156"/>
            <a:ext cx="8324234"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あらゆる施設分野の困りごとを親身に解決 </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 コスト削減 ＆ 工場価値の向上</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2" name="テキスト ボックス 161">
            <a:extLst>
              <a:ext uri="{FF2B5EF4-FFF2-40B4-BE49-F238E27FC236}">
                <a16:creationId xmlns:a16="http://schemas.microsoft.com/office/drawing/2014/main" id="{60C3DAB6-DD13-4CFC-9E32-E4E5F86AAD51}"/>
              </a:ext>
            </a:extLst>
          </p:cNvPr>
          <p:cNvSpPr txBox="1"/>
          <p:nvPr/>
        </p:nvSpPr>
        <p:spPr>
          <a:xfrm>
            <a:off x="27084" y="5135475"/>
            <a:ext cx="4233851" cy="553998"/>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建物は竣工～解体までに </a:t>
            </a: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建設費の約</a:t>
            </a:r>
            <a:r>
              <a:rPr lang="en-US" altLang="ja-JP"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倍～</a:t>
            </a:r>
            <a:r>
              <a:rPr lang="en-US" altLang="ja-JP"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4</a:t>
            </a: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倍</a:t>
            </a:r>
            <a:endParaRPr lang="en-US" altLang="ja-JP"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の費用がかかる</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36" name="テキスト ボックス 35"/>
          <p:cNvSpPr txBox="1"/>
          <p:nvPr/>
        </p:nvSpPr>
        <p:spPr>
          <a:xfrm>
            <a:off x="218777" y="1567778"/>
            <a:ext cx="36936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dirty="0" smtClean="0">
                <a:solidFill>
                  <a:srgbClr val="000000"/>
                </a:solidFill>
                <a:latin typeface="BIZ UDPゴシック" panose="020B0400000000000000" pitchFamily="50" charset="-128"/>
                <a:ea typeface="BIZ UDPゴシック" panose="020B0400000000000000" pitchFamily="50" charset="-128"/>
              </a:rPr>
              <a:t>工場・建物</a:t>
            </a:r>
            <a:r>
              <a:rPr kumimoji="1" lang="ja-JP" altLang="en-US"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のライフサイクルコストイメージ</a:t>
            </a: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4" name="正方形/長方形 3"/>
          <p:cNvSpPr/>
          <p:nvPr/>
        </p:nvSpPr>
        <p:spPr>
          <a:xfrm>
            <a:off x="236278" y="2807334"/>
            <a:ext cx="3891638" cy="2361322"/>
          </a:xfrm>
          <a:prstGeom prst="rect">
            <a:avLst/>
          </a:prstGeom>
          <a:gradFill>
            <a:gsLst>
              <a:gs pos="0">
                <a:schemeClr val="accent4">
                  <a:lumMod val="50000"/>
                </a:schemeClr>
              </a:gs>
              <a:gs pos="74000">
                <a:schemeClr val="accent4">
                  <a:lumMod val="60000"/>
                  <a:lumOff val="40000"/>
                </a:schemeClr>
              </a:gs>
              <a:gs pos="100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236278" y="1881862"/>
            <a:ext cx="3891638" cy="328679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6"/>
          <p:cNvSpPr/>
          <p:nvPr/>
        </p:nvSpPr>
        <p:spPr>
          <a:xfrm>
            <a:off x="1450975" y="2147677"/>
            <a:ext cx="1885950" cy="659657"/>
          </a:xfrm>
          <a:custGeom>
            <a:avLst/>
            <a:gdLst>
              <a:gd name="connsiteX0" fmla="*/ 0 w 1885950"/>
              <a:gd name="connsiteY0" fmla="*/ 762000 h 781050"/>
              <a:gd name="connsiteX1" fmla="*/ 295275 w 1885950"/>
              <a:gd name="connsiteY1" fmla="*/ 371475 h 781050"/>
              <a:gd name="connsiteX2" fmla="*/ 866775 w 1885950"/>
              <a:gd name="connsiteY2" fmla="*/ 0 h 781050"/>
              <a:gd name="connsiteX3" fmla="*/ 1114425 w 1885950"/>
              <a:gd name="connsiteY3" fmla="*/ 304800 h 781050"/>
              <a:gd name="connsiteX4" fmla="*/ 1543050 w 1885950"/>
              <a:gd name="connsiteY4" fmla="*/ 428625 h 781050"/>
              <a:gd name="connsiteX5" fmla="*/ 1885950 w 1885950"/>
              <a:gd name="connsiteY5" fmla="*/ 781050 h 781050"/>
              <a:gd name="connsiteX6" fmla="*/ 0 w 1885950"/>
              <a:gd name="connsiteY6" fmla="*/ 762000 h 781050"/>
              <a:gd name="connsiteX0" fmla="*/ 0 w 1885950"/>
              <a:gd name="connsiteY0" fmla="*/ 762000 h 773430"/>
              <a:gd name="connsiteX1" fmla="*/ 295275 w 1885950"/>
              <a:gd name="connsiteY1" fmla="*/ 371475 h 773430"/>
              <a:gd name="connsiteX2" fmla="*/ 866775 w 1885950"/>
              <a:gd name="connsiteY2" fmla="*/ 0 h 773430"/>
              <a:gd name="connsiteX3" fmla="*/ 1114425 w 1885950"/>
              <a:gd name="connsiteY3" fmla="*/ 304800 h 773430"/>
              <a:gd name="connsiteX4" fmla="*/ 1543050 w 1885950"/>
              <a:gd name="connsiteY4" fmla="*/ 428625 h 773430"/>
              <a:gd name="connsiteX5" fmla="*/ 1885950 w 1885950"/>
              <a:gd name="connsiteY5" fmla="*/ 773430 h 773430"/>
              <a:gd name="connsiteX6" fmla="*/ 0 w 1885950"/>
              <a:gd name="connsiteY6" fmla="*/ 762000 h 773430"/>
              <a:gd name="connsiteX0" fmla="*/ 0 w 1885950"/>
              <a:gd name="connsiteY0" fmla="*/ 762000 h 762000"/>
              <a:gd name="connsiteX1" fmla="*/ 295275 w 1885950"/>
              <a:gd name="connsiteY1" fmla="*/ 371475 h 762000"/>
              <a:gd name="connsiteX2" fmla="*/ 866775 w 1885950"/>
              <a:gd name="connsiteY2" fmla="*/ 0 h 762000"/>
              <a:gd name="connsiteX3" fmla="*/ 1114425 w 1885950"/>
              <a:gd name="connsiteY3" fmla="*/ 304800 h 762000"/>
              <a:gd name="connsiteX4" fmla="*/ 1543050 w 1885950"/>
              <a:gd name="connsiteY4" fmla="*/ 428625 h 762000"/>
              <a:gd name="connsiteX5" fmla="*/ 1885950 w 1885950"/>
              <a:gd name="connsiteY5" fmla="*/ 758190 h 762000"/>
              <a:gd name="connsiteX6" fmla="*/ 0 w 1885950"/>
              <a:gd name="connsiteY6" fmla="*/ 762000 h 762000"/>
              <a:gd name="connsiteX0" fmla="*/ 0 w 1885950"/>
              <a:gd name="connsiteY0" fmla="*/ 762000 h 765810"/>
              <a:gd name="connsiteX1" fmla="*/ 295275 w 1885950"/>
              <a:gd name="connsiteY1" fmla="*/ 371475 h 765810"/>
              <a:gd name="connsiteX2" fmla="*/ 866775 w 1885950"/>
              <a:gd name="connsiteY2" fmla="*/ 0 h 765810"/>
              <a:gd name="connsiteX3" fmla="*/ 1114425 w 1885950"/>
              <a:gd name="connsiteY3" fmla="*/ 304800 h 765810"/>
              <a:gd name="connsiteX4" fmla="*/ 1543050 w 1885950"/>
              <a:gd name="connsiteY4" fmla="*/ 428625 h 765810"/>
              <a:gd name="connsiteX5" fmla="*/ 1885950 w 1885950"/>
              <a:gd name="connsiteY5" fmla="*/ 765810 h 765810"/>
              <a:gd name="connsiteX6" fmla="*/ 0 w 1885950"/>
              <a:gd name="connsiteY6" fmla="*/ 76200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950" h="765810">
                <a:moveTo>
                  <a:pt x="0" y="762000"/>
                </a:moveTo>
                <a:lnTo>
                  <a:pt x="295275" y="371475"/>
                </a:lnTo>
                <a:lnTo>
                  <a:pt x="866775" y="0"/>
                </a:lnTo>
                <a:lnTo>
                  <a:pt x="1114425" y="304800"/>
                </a:lnTo>
                <a:lnTo>
                  <a:pt x="1543050" y="428625"/>
                </a:lnTo>
                <a:lnTo>
                  <a:pt x="1885950" y="765810"/>
                </a:lnTo>
                <a:lnTo>
                  <a:pt x="0" y="762000"/>
                </a:lnTo>
                <a:close/>
              </a:path>
            </a:pathLst>
          </a:cu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324000" bIns="108000" rtlCol="0" anchor="ctr"/>
          <a:lstStyle/>
          <a:p>
            <a:pPr algn="ctr"/>
            <a:r>
              <a:rPr lang="ja-JP" altLang="en-US" sz="1400" dirty="0" smtClean="0">
                <a:solidFill>
                  <a:schemeClr val="tx1"/>
                </a:solidFill>
                <a:latin typeface="BIZ UDPゴシック" panose="020B0400000000000000" pitchFamily="50" charset="-128"/>
                <a:ea typeface="BIZ UDPゴシック" panose="020B0400000000000000" pitchFamily="50" charset="-128"/>
              </a:rPr>
              <a:t>建設</a:t>
            </a: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費</a:t>
            </a:r>
            <a:endParaRPr kumimoji="1" lang="en-US" altLang="ja-JP" sz="1400" dirty="0" smtClean="0">
              <a:solidFill>
                <a:schemeClr val="tx1"/>
              </a:solidFill>
              <a:latin typeface="BIZ UDPゴシック" panose="020B0400000000000000" pitchFamily="50" charset="-128"/>
              <a:ea typeface="BIZ UDPゴシック" panose="020B0400000000000000" pitchFamily="50" charset="-128"/>
            </a:endParaRPr>
          </a:p>
          <a:p>
            <a:pPr algn="ctr"/>
            <a:r>
              <a:rPr lang="en-US" altLang="ja-JP" sz="1200" dirty="0" smtClean="0">
                <a:solidFill>
                  <a:schemeClr val="tx1"/>
                </a:solidFill>
                <a:latin typeface="BIZ UDPゴシック" panose="020B0400000000000000" pitchFamily="50" charset="-128"/>
                <a:ea typeface="BIZ UDPゴシック" panose="020B0400000000000000" pitchFamily="50" charset="-128"/>
              </a:rPr>
              <a:t>(</a:t>
            </a:r>
            <a:r>
              <a:rPr lang="ja-JP" altLang="en-US" sz="1200" dirty="0" smtClean="0">
                <a:solidFill>
                  <a:schemeClr val="tx1"/>
                </a:solidFill>
                <a:latin typeface="BIZ UDPゴシック" panose="020B0400000000000000" pitchFamily="50" charset="-128"/>
                <a:ea typeface="BIZ UDPゴシック" panose="020B0400000000000000" pitchFamily="50" charset="-128"/>
              </a:rPr>
              <a:t>償却費</a:t>
            </a:r>
            <a:r>
              <a:rPr lang="en-US" altLang="ja-JP" sz="1200" dirty="0" smtClean="0">
                <a:solidFill>
                  <a:schemeClr val="tx1"/>
                </a:solidFill>
                <a:latin typeface="BIZ UDPゴシック" panose="020B0400000000000000" pitchFamily="50" charset="-128"/>
                <a:ea typeface="BIZ UDPゴシック" panose="020B0400000000000000" pitchFamily="50" charset="-128"/>
              </a:rPr>
              <a:t>)</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0" name="フリーフォーム 9"/>
          <p:cNvSpPr/>
          <p:nvPr/>
        </p:nvSpPr>
        <p:spPr>
          <a:xfrm>
            <a:off x="1049020" y="2839720"/>
            <a:ext cx="1219200" cy="1315803"/>
          </a:xfrm>
          <a:custGeom>
            <a:avLst/>
            <a:gdLst>
              <a:gd name="connsiteX0" fmla="*/ 381000 w 1219200"/>
              <a:gd name="connsiteY0" fmla="*/ 0 h 1524000"/>
              <a:gd name="connsiteX1" fmla="*/ 1219200 w 1219200"/>
              <a:gd name="connsiteY1" fmla="*/ 0 h 1524000"/>
              <a:gd name="connsiteX2" fmla="*/ 1028700 w 1219200"/>
              <a:gd name="connsiteY2" fmla="*/ 1173480 h 1524000"/>
              <a:gd name="connsiteX3" fmla="*/ 220980 w 1219200"/>
              <a:gd name="connsiteY3" fmla="*/ 1524000 h 1524000"/>
              <a:gd name="connsiteX4" fmla="*/ 0 w 1219200"/>
              <a:gd name="connsiteY4" fmla="*/ 655320 h 1524000"/>
              <a:gd name="connsiteX5" fmla="*/ 381000 w 12192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1524000">
                <a:moveTo>
                  <a:pt x="381000" y="0"/>
                </a:moveTo>
                <a:lnTo>
                  <a:pt x="1219200" y="0"/>
                </a:lnTo>
                <a:lnTo>
                  <a:pt x="1028700" y="1173480"/>
                </a:lnTo>
                <a:lnTo>
                  <a:pt x="220980" y="1524000"/>
                </a:lnTo>
                <a:lnTo>
                  <a:pt x="0" y="655320"/>
                </a:lnTo>
                <a:lnTo>
                  <a:pt x="381000" y="0"/>
                </a:lnTo>
                <a:close/>
              </a:path>
            </a:pathLst>
          </a:custGeom>
          <a:solidFill>
            <a:srgbClr val="FFFF99"/>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エネルギ費</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1" name="フリーフォーム 10"/>
          <p:cNvSpPr/>
          <p:nvPr/>
        </p:nvSpPr>
        <p:spPr>
          <a:xfrm>
            <a:off x="2108200" y="2839720"/>
            <a:ext cx="1470660" cy="1203960"/>
          </a:xfrm>
          <a:custGeom>
            <a:avLst/>
            <a:gdLst>
              <a:gd name="connsiteX0" fmla="*/ 182880 w 1463040"/>
              <a:gd name="connsiteY0" fmla="*/ 0 h 1394460"/>
              <a:gd name="connsiteX1" fmla="*/ 1249680 w 1463040"/>
              <a:gd name="connsiteY1" fmla="*/ 0 h 1394460"/>
              <a:gd name="connsiteX2" fmla="*/ 1463040 w 1463040"/>
              <a:gd name="connsiteY2" fmla="*/ 129540 h 1394460"/>
              <a:gd name="connsiteX3" fmla="*/ 1424940 w 1463040"/>
              <a:gd name="connsiteY3" fmla="*/ 754380 h 1394460"/>
              <a:gd name="connsiteX4" fmla="*/ 1287780 w 1463040"/>
              <a:gd name="connsiteY4" fmla="*/ 1394460 h 1394460"/>
              <a:gd name="connsiteX5" fmla="*/ 0 w 1463040"/>
              <a:gd name="connsiteY5" fmla="*/ 1165860 h 1394460"/>
              <a:gd name="connsiteX6" fmla="*/ 182880 w 1463040"/>
              <a:gd name="connsiteY6" fmla="*/ 0 h 1394460"/>
              <a:gd name="connsiteX0" fmla="*/ 198120 w 1478280"/>
              <a:gd name="connsiteY0" fmla="*/ 0 h 1394460"/>
              <a:gd name="connsiteX1" fmla="*/ 1264920 w 1478280"/>
              <a:gd name="connsiteY1" fmla="*/ 0 h 1394460"/>
              <a:gd name="connsiteX2" fmla="*/ 1478280 w 1478280"/>
              <a:gd name="connsiteY2" fmla="*/ 129540 h 1394460"/>
              <a:gd name="connsiteX3" fmla="*/ 1440180 w 1478280"/>
              <a:gd name="connsiteY3" fmla="*/ 754380 h 1394460"/>
              <a:gd name="connsiteX4" fmla="*/ 1303020 w 1478280"/>
              <a:gd name="connsiteY4" fmla="*/ 1394460 h 1394460"/>
              <a:gd name="connsiteX5" fmla="*/ 0 w 1478280"/>
              <a:gd name="connsiteY5" fmla="*/ 1165861 h 1394460"/>
              <a:gd name="connsiteX6" fmla="*/ 198120 w 1478280"/>
              <a:gd name="connsiteY6" fmla="*/ 0 h 1394460"/>
              <a:gd name="connsiteX0" fmla="*/ 190500 w 1470660"/>
              <a:gd name="connsiteY0" fmla="*/ 0 h 1394460"/>
              <a:gd name="connsiteX1" fmla="*/ 1257300 w 1470660"/>
              <a:gd name="connsiteY1" fmla="*/ 0 h 1394460"/>
              <a:gd name="connsiteX2" fmla="*/ 1470660 w 1470660"/>
              <a:gd name="connsiteY2" fmla="*/ 129540 h 1394460"/>
              <a:gd name="connsiteX3" fmla="*/ 1432560 w 1470660"/>
              <a:gd name="connsiteY3" fmla="*/ 754380 h 1394460"/>
              <a:gd name="connsiteX4" fmla="*/ 1295400 w 1470660"/>
              <a:gd name="connsiteY4" fmla="*/ 1394460 h 1394460"/>
              <a:gd name="connsiteX5" fmla="*/ 0 w 1470660"/>
              <a:gd name="connsiteY5" fmla="*/ 1165861 h 1394460"/>
              <a:gd name="connsiteX6" fmla="*/ 190500 w 1470660"/>
              <a:gd name="connsiteY6" fmla="*/ 0 h 13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660" h="1394460">
                <a:moveTo>
                  <a:pt x="190500" y="0"/>
                </a:moveTo>
                <a:lnTo>
                  <a:pt x="1257300" y="0"/>
                </a:lnTo>
                <a:lnTo>
                  <a:pt x="1470660" y="129540"/>
                </a:lnTo>
                <a:lnTo>
                  <a:pt x="1432560" y="754380"/>
                </a:lnTo>
                <a:lnTo>
                  <a:pt x="1295400" y="1394460"/>
                </a:lnTo>
                <a:lnTo>
                  <a:pt x="0" y="1165861"/>
                </a:lnTo>
                <a:lnTo>
                  <a:pt x="190500" y="0"/>
                </a:lnTo>
                <a:close/>
              </a:path>
            </a:pathLst>
          </a:custGeom>
          <a:solidFill>
            <a:schemeClr val="accent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修繕費</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2" name="フリーフォーム 11"/>
          <p:cNvSpPr/>
          <p:nvPr/>
        </p:nvSpPr>
        <p:spPr>
          <a:xfrm>
            <a:off x="1277620" y="3868420"/>
            <a:ext cx="2118360" cy="1013460"/>
          </a:xfrm>
          <a:custGeom>
            <a:avLst/>
            <a:gdLst>
              <a:gd name="connsiteX0" fmla="*/ 0 w 2118360"/>
              <a:gd name="connsiteY0" fmla="*/ 312420 h 1013460"/>
              <a:gd name="connsiteX1" fmla="*/ 0 w 2118360"/>
              <a:gd name="connsiteY1" fmla="*/ 312420 h 1013460"/>
              <a:gd name="connsiteX2" fmla="*/ 830580 w 2118360"/>
              <a:gd name="connsiteY2" fmla="*/ 0 h 1013460"/>
              <a:gd name="connsiteX3" fmla="*/ 2118360 w 2118360"/>
              <a:gd name="connsiteY3" fmla="*/ 198120 h 1013460"/>
              <a:gd name="connsiteX4" fmla="*/ 1684020 w 2118360"/>
              <a:gd name="connsiteY4" fmla="*/ 769620 h 1013460"/>
              <a:gd name="connsiteX5" fmla="*/ 769620 w 2118360"/>
              <a:gd name="connsiteY5" fmla="*/ 1013460 h 1013460"/>
              <a:gd name="connsiteX6" fmla="*/ 243840 w 2118360"/>
              <a:gd name="connsiteY6" fmla="*/ 769620 h 1013460"/>
              <a:gd name="connsiteX7" fmla="*/ 0 w 2118360"/>
              <a:gd name="connsiteY7" fmla="*/ 31242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8360" h="1013460">
                <a:moveTo>
                  <a:pt x="0" y="312420"/>
                </a:moveTo>
                <a:lnTo>
                  <a:pt x="0" y="312420"/>
                </a:lnTo>
                <a:lnTo>
                  <a:pt x="830580" y="0"/>
                </a:lnTo>
                <a:lnTo>
                  <a:pt x="2118360" y="198120"/>
                </a:lnTo>
                <a:lnTo>
                  <a:pt x="1684020" y="769620"/>
                </a:lnTo>
                <a:lnTo>
                  <a:pt x="769620" y="1013460"/>
                </a:lnTo>
                <a:lnTo>
                  <a:pt x="243840" y="769620"/>
                </a:lnTo>
                <a:lnTo>
                  <a:pt x="0" y="312420"/>
                </a:lnTo>
                <a:close/>
              </a:path>
            </a:pathLst>
          </a:custGeom>
          <a:solidFill>
            <a:schemeClr val="bg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保全費</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43" name="テキスト ボックス 42">
            <a:extLst>
              <a:ext uri="{FF2B5EF4-FFF2-40B4-BE49-F238E27FC236}">
                <a16:creationId xmlns:a16="http://schemas.microsoft.com/office/drawing/2014/main" id="{60C3DAB6-DD13-4CFC-9E32-E4E5F86AAD51}"/>
              </a:ext>
            </a:extLst>
          </p:cNvPr>
          <p:cNvSpPr txBox="1"/>
          <p:nvPr/>
        </p:nvSpPr>
        <p:spPr>
          <a:xfrm>
            <a:off x="200188" y="2784444"/>
            <a:ext cx="1205778" cy="287643"/>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水面下のコスト</a:t>
            </a:r>
            <a:endParaRPr kumimoji="1" lang="ja-JP" alt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44" name="テキスト ボックス 43">
            <a:extLst>
              <a:ext uri="{FF2B5EF4-FFF2-40B4-BE49-F238E27FC236}">
                <a16:creationId xmlns:a16="http://schemas.microsoft.com/office/drawing/2014/main" id="{60C3DAB6-DD13-4CFC-9E32-E4E5F86AAD51}"/>
              </a:ext>
            </a:extLst>
          </p:cNvPr>
          <p:cNvSpPr txBox="1"/>
          <p:nvPr/>
        </p:nvSpPr>
        <p:spPr>
          <a:xfrm>
            <a:off x="195761" y="2503498"/>
            <a:ext cx="1345240" cy="323165"/>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見えているコスト</a:t>
            </a:r>
            <a:endParaRPr kumimoji="1" lang="ja-JP" altLang="en-US" sz="12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5" name="右矢印 14"/>
          <p:cNvSpPr/>
          <p:nvPr/>
        </p:nvSpPr>
        <p:spPr>
          <a:xfrm>
            <a:off x="3611171" y="3462404"/>
            <a:ext cx="1558087" cy="576381"/>
          </a:xfrm>
          <a:prstGeom prst="rightArrow">
            <a:avLst>
              <a:gd name="adj1" fmla="val 50000"/>
              <a:gd name="adj2" fmla="val 67627"/>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0C87EA33-8890-449F-B9B3-41AEE1716C39}"/>
              </a:ext>
            </a:extLst>
          </p:cNvPr>
          <p:cNvSpPr/>
          <p:nvPr/>
        </p:nvSpPr>
        <p:spPr>
          <a:xfrm>
            <a:off x="5643666" y="4387831"/>
            <a:ext cx="290825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工場価値の向上</a:t>
            </a:r>
            <a:endPar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9" name="正方形/長方形 48">
            <a:extLst>
              <a:ext uri="{FF2B5EF4-FFF2-40B4-BE49-F238E27FC236}">
                <a16:creationId xmlns:a16="http://schemas.microsoft.com/office/drawing/2014/main" id="{75516B43-81DC-4915-A470-07D75A82519C}"/>
              </a:ext>
            </a:extLst>
          </p:cNvPr>
          <p:cNvSpPr/>
          <p:nvPr/>
        </p:nvSpPr>
        <p:spPr>
          <a:xfrm>
            <a:off x="5240613" y="4411736"/>
            <a:ext cx="399459" cy="295678"/>
          </a:xfrm>
          <a:prstGeom prst="rect">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51" name="正方形/長方形 50">
            <a:extLst>
              <a:ext uri="{FF2B5EF4-FFF2-40B4-BE49-F238E27FC236}">
                <a16:creationId xmlns:a16="http://schemas.microsoft.com/office/drawing/2014/main" id="{B3F9EDCA-4410-4A17-A6FE-13522207831E}"/>
              </a:ext>
            </a:extLst>
          </p:cNvPr>
          <p:cNvSpPr/>
          <p:nvPr/>
        </p:nvSpPr>
        <p:spPr>
          <a:xfrm>
            <a:off x="5629081" y="4411493"/>
            <a:ext cx="2922840" cy="296164"/>
          </a:xfrm>
          <a:prstGeom prst="rect">
            <a:avLst/>
          </a:prstGeom>
          <a:noFill/>
          <a:ln w="19050">
            <a:solidFill>
              <a:schemeClr val="bg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52" name="正方形/長方形 51">
            <a:extLst>
              <a:ext uri="{FF2B5EF4-FFF2-40B4-BE49-F238E27FC236}">
                <a16:creationId xmlns:a16="http://schemas.microsoft.com/office/drawing/2014/main" id="{89B328AF-160B-4412-B2FD-7D9A022FB453}"/>
              </a:ext>
            </a:extLst>
          </p:cNvPr>
          <p:cNvSpPr/>
          <p:nvPr/>
        </p:nvSpPr>
        <p:spPr>
          <a:xfrm>
            <a:off x="5289815" y="4390771"/>
            <a:ext cx="47728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③</a:t>
            </a:r>
          </a:p>
        </p:txBody>
      </p:sp>
      <p:sp>
        <p:nvSpPr>
          <p:cNvPr id="58" name="正方形/長方形 57">
            <a:extLst>
              <a:ext uri="{FF2B5EF4-FFF2-40B4-BE49-F238E27FC236}">
                <a16:creationId xmlns:a16="http://schemas.microsoft.com/office/drawing/2014/main" id="{0C87EA33-8890-449F-B9B3-41AEE1716C39}"/>
              </a:ext>
            </a:extLst>
          </p:cNvPr>
          <p:cNvSpPr/>
          <p:nvPr/>
        </p:nvSpPr>
        <p:spPr>
          <a:xfrm>
            <a:off x="5634384" y="2004608"/>
            <a:ext cx="290825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施設業務の省人化・省力化</a:t>
            </a:r>
            <a:endPar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9" name="正方形/長方形 58">
            <a:extLst>
              <a:ext uri="{FF2B5EF4-FFF2-40B4-BE49-F238E27FC236}">
                <a16:creationId xmlns:a16="http://schemas.microsoft.com/office/drawing/2014/main" id="{75516B43-81DC-4915-A470-07D75A82519C}"/>
              </a:ext>
            </a:extLst>
          </p:cNvPr>
          <p:cNvSpPr/>
          <p:nvPr/>
        </p:nvSpPr>
        <p:spPr>
          <a:xfrm>
            <a:off x="5231331" y="2028513"/>
            <a:ext cx="399459" cy="295678"/>
          </a:xfrm>
          <a:prstGeom prst="rect">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60" name="正方形/長方形 59">
            <a:extLst>
              <a:ext uri="{FF2B5EF4-FFF2-40B4-BE49-F238E27FC236}">
                <a16:creationId xmlns:a16="http://schemas.microsoft.com/office/drawing/2014/main" id="{B3F9EDCA-4410-4A17-A6FE-13522207831E}"/>
              </a:ext>
            </a:extLst>
          </p:cNvPr>
          <p:cNvSpPr/>
          <p:nvPr/>
        </p:nvSpPr>
        <p:spPr>
          <a:xfrm>
            <a:off x="5619799" y="2028270"/>
            <a:ext cx="2922840" cy="296164"/>
          </a:xfrm>
          <a:prstGeom prst="rect">
            <a:avLst/>
          </a:prstGeom>
          <a:noFill/>
          <a:ln w="19050">
            <a:solidFill>
              <a:schemeClr val="bg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61" name="正方形/長方形 60">
            <a:extLst>
              <a:ext uri="{FF2B5EF4-FFF2-40B4-BE49-F238E27FC236}">
                <a16:creationId xmlns:a16="http://schemas.microsoft.com/office/drawing/2014/main" id="{89B328AF-160B-4412-B2FD-7D9A022FB453}"/>
              </a:ext>
            </a:extLst>
          </p:cNvPr>
          <p:cNvSpPr/>
          <p:nvPr/>
        </p:nvSpPr>
        <p:spPr>
          <a:xfrm>
            <a:off x="5280533" y="2007548"/>
            <a:ext cx="47728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①</a:t>
            </a:r>
          </a:p>
        </p:txBody>
      </p:sp>
      <p:sp>
        <p:nvSpPr>
          <p:cNvPr id="62" name="正方形/長方形 61">
            <a:extLst>
              <a:ext uri="{FF2B5EF4-FFF2-40B4-BE49-F238E27FC236}">
                <a16:creationId xmlns:a16="http://schemas.microsoft.com/office/drawing/2014/main" id="{9A5705C1-5DB2-4017-AA4F-8947D129414A}"/>
              </a:ext>
            </a:extLst>
          </p:cNvPr>
          <p:cNvSpPr/>
          <p:nvPr/>
        </p:nvSpPr>
        <p:spPr>
          <a:xfrm>
            <a:off x="5229622" y="3210542"/>
            <a:ext cx="399459" cy="295678"/>
          </a:xfrm>
          <a:prstGeom prst="rect">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77" name="正方形/長方形 76">
            <a:extLst>
              <a:ext uri="{FF2B5EF4-FFF2-40B4-BE49-F238E27FC236}">
                <a16:creationId xmlns:a16="http://schemas.microsoft.com/office/drawing/2014/main" id="{46D88C8C-113F-4DC5-A2C2-C4EC2DFF44D9}"/>
              </a:ext>
            </a:extLst>
          </p:cNvPr>
          <p:cNvSpPr/>
          <p:nvPr/>
        </p:nvSpPr>
        <p:spPr>
          <a:xfrm>
            <a:off x="5618090" y="3210299"/>
            <a:ext cx="2922840" cy="296164"/>
          </a:xfrm>
          <a:prstGeom prst="rect">
            <a:avLst/>
          </a:prstGeom>
          <a:noFill/>
          <a:ln w="19050">
            <a:solidFill>
              <a:schemeClr val="bg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0" name="正方形/長方形 79">
            <a:extLst>
              <a:ext uri="{FF2B5EF4-FFF2-40B4-BE49-F238E27FC236}">
                <a16:creationId xmlns:a16="http://schemas.microsoft.com/office/drawing/2014/main" id="{165968C0-9629-4F87-836B-1E2AC0ACEDD9}"/>
              </a:ext>
            </a:extLst>
          </p:cNvPr>
          <p:cNvSpPr/>
          <p:nvPr/>
        </p:nvSpPr>
        <p:spPr>
          <a:xfrm>
            <a:off x="5271204" y="3182042"/>
            <a:ext cx="41632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②</a:t>
            </a:r>
            <a:endParaRPr kumimoji="1" lang="ja-JP" altLang="en-US" sz="1600" b="0"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1" name="正方形/長方形 80"/>
          <p:cNvSpPr/>
          <p:nvPr/>
        </p:nvSpPr>
        <p:spPr>
          <a:xfrm>
            <a:off x="5195863" y="2324893"/>
            <a:ext cx="361348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 </a:t>
            </a:r>
            <a:r>
              <a:rPr kumimoji="1" lang="ja-JP" altLang="en-US"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・運用体制を相互に補完</a:t>
            </a:r>
            <a:endParaRPr kumimoji="1" lang="en-US" altLang="ja-JP"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a:t>
            </a:r>
            <a:r>
              <a:rPr kumimoji="1" lang="ja-JP" altLang="en-US"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異常対応の迅速化、点検作業の効率化</a:t>
            </a:r>
            <a:endParaRPr kumimoji="1" lang="en-US" altLang="ja-JP"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●仕事の質向上＋更なるコスト削減を提案</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46" name="テキスト ボックス 45"/>
          <p:cNvSpPr txBox="1"/>
          <p:nvPr/>
        </p:nvSpPr>
        <p:spPr>
          <a:xfrm>
            <a:off x="3618103" y="3108833"/>
            <a:ext cx="1555684" cy="430887"/>
          </a:xfrm>
          <a:prstGeom prst="rect">
            <a:avLst/>
          </a:prstGeom>
          <a:solidFill>
            <a:srgbClr val="FFFFFF">
              <a:alpha val="50196"/>
            </a:srgbClr>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kern="0" noProof="0"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FS</a:t>
            </a:r>
            <a:r>
              <a:rPr lang="ja-JP" altLang="en-US" sz="1400" b="1" kern="0" noProof="0"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のソリューションシェアードサービス</a:t>
            </a:r>
            <a:endParaRPr kumimoji="1" lang="ja-JP" altLang="en-US" sz="1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82" name="テキスト ボックス 81"/>
          <p:cNvSpPr txBox="1"/>
          <p:nvPr/>
        </p:nvSpPr>
        <p:spPr>
          <a:xfrm>
            <a:off x="4775608" y="1567778"/>
            <a:ext cx="173963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kern="0" dirty="0" smtClean="0">
                <a:solidFill>
                  <a:srgbClr val="000000"/>
                </a:solidFill>
                <a:latin typeface="BIZ UDPゴシック" panose="020B0400000000000000" pitchFamily="50" charset="-128"/>
                <a:ea typeface="BIZ UDPゴシック" panose="020B0400000000000000" pitchFamily="50" charset="-128"/>
              </a:rPr>
              <a:t>■ユーザ メリット</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83" name="正方形/長方形 82">
            <a:extLst>
              <a:ext uri="{FF2B5EF4-FFF2-40B4-BE49-F238E27FC236}">
                <a16:creationId xmlns:a16="http://schemas.microsoft.com/office/drawing/2014/main" id="{0C87EA33-8890-449F-B9B3-41AEE1716C39}"/>
              </a:ext>
            </a:extLst>
          </p:cNvPr>
          <p:cNvSpPr/>
          <p:nvPr/>
        </p:nvSpPr>
        <p:spPr>
          <a:xfrm>
            <a:off x="5633626" y="3189104"/>
            <a:ext cx="290825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ライフサイクルコストの</a:t>
            </a:r>
            <a:r>
              <a:rPr lang="ja-JP" altLang="en-US" sz="1600" dirty="0">
                <a:solidFill>
                  <a:srgbClr val="000000"/>
                </a:solidFill>
                <a:latin typeface="BIZ UDPゴシック" panose="020B0400000000000000" pitchFamily="50" charset="-128"/>
                <a:ea typeface="BIZ UDPゴシック" panose="020B0400000000000000" pitchFamily="50" charset="-128"/>
              </a:rPr>
              <a:t>削減</a:t>
            </a:r>
            <a:endPar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4" name="正方形/長方形 83"/>
          <p:cNvSpPr/>
          <p:nvPr/>
        </p:nvSpPr>
        <p:spPr>
          <a:xfrm>
            <a:off x="5183162" y="3505516"/>
            <a:ext cx="361348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 </a:t>
            </a:r>
            <a:r>
              <a:rPr kumimoji="1" lang="ja-JP" altLang="en-US"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・培った専門技能で現場改善・管理最適化</a:t>
            </a:r>
            <a:endParaRPr kumimoji="1" lang="en-US" altLang="ja-JP"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a:t>
            </a:r>
            <a:r>
              <a:rPr kumimoji="1" lang="ja-JP" altLang="en-US"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保全計画の最適化、省エネの加速</a:t>
            </a:r>
            <a:endParaRPr kumimoji="1" lang="en-US" altLang="ja-JP"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a:t>
            </a:r>
            <a:r>
              <a:rPr lang="en-US" altLang="ja-JP" sz="1400" b="1" dirty="0" smtClean="0">
                <a:solidFill>
                  <a:srgbClr val="000000"/>
                </a:solidFill>
                <a:latin typeface="BIZ UDPゴシック" panose="020B0400000000000000" pitchFamily="50" charset="-128"/>
                <a:ea typeface="BIZ UDPゴシック" panose="020B0400000000000000" pitchFamily="50" charset="-128"/>
              </a:rPr>
              <a:t>DN</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の</a:t>
            </a:r>
            <a:r>
              <a:rPr lang="en-US" altLang="ja-JP" sz="1400" b="1" dirty="0" smtClean="0">
                <a:solidFill>
                  <a:srgbClr val="000000"/>
                </a:solidFill>
                <a:latin typeface="BIZ UDPゴシック" panose="020B0400000000000000" pitchFamily="50" charset="-128"/>
                <a:ea typeface="BIZ UDPゴシック" panose="020B0400000000000000" pitchFamily="50" charset="-128"/>
              </a:rPr>
              <a:t>CD</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手法・省エネ改善を提案</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85" name="正方形/長方形 84"/>
          <p:cNvSpPr/>
          <p:nvPr/>
        </p:nvSpPr>
        <p:spPr>
          <a:xfrm>
            <a:off x="5219961" y="4716932"/>
            <a:ext cx="361348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 </a:t>
            </a:r>
            <a:r>
              <a:rPr kumimoji="1" lang="ja-JP" altLang="en-US"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・建物の機能や美観・</a:t>
            </a:r>
            <a:r>
              <a:rPr kumimoji="1" lang="en-US" altLang="ja-JP"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CSR</a:t>
            </a:r>
            <a:r>
              <a:rPr kumimoji="1" lang="ja-JP" altLang="en-US"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の向上</a:t>
            </a:r>
            <a:endParaRPr kumimoji="1" lang="en-US" altLang="ja-JP"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⇒ニーズに応えるリニューアル、緑化促進</a:t>
            </a:r>
            <a:endParaRPr kumimoji="1" lang="en-US" altLang="ja-JP"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a:t>
            </a:r>
            <a:r>
              <a:rPr lang="en-US" altLang="ja-JP" sz="1400" b="1" dirty="0" smtClean="0">
                <a:solidFill>
                  <a:srgbClr val="000000"/>
                </a:solidFill>
                <a:latin typeface="BIZ UDPゴシック" panose="020B0400000000000000" pitchFamily="50" charset="-128"/>
                <a:ea typeface="BIZ UDPゴシック" panose="020B0400000000000000" pitchFamily="50" charset="-128"/>
              </a:rPr>
              <a:t>DN</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の</a:t>
            </a:r>
            <a:r>
              <a:rPr lang="en-US" altLang="ja-JP" sz="1400" b="1" dirty="0" smtClean="0">
                <a:solidFill>
                  <a:srgbClr val="000000"/>
                </a:solidFill>
                <a:latin typeface="BIZ UDPゴシック" panose="020B0400000000000000" pitchFamily="50" charset="-128"/>
                <a:ea typeface="BIZ UDPゴシック" panose="020B0400000000000000" pitchFamily="50" charset="-128"/>
              </a:rPr>
              <a:t>CD</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手法・緑化を提案</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049193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229757" y="1786613"/>
            <a:ext cx="6824186" cy="38217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６</a:t>
            </a:r>
            <a:r>
              <a:rPr lang="ja-JP" altLang="en-US" dirty="0" smtClean="0">
                <a:latin typeface="BIZ UDPゴシック" panose="020B0400000000000000" pitchFamily="50" charset="-128"/>
                <a:ea typeface="BIZ UDPゴシック" panose="020B0400000000000000" pitchFamily="50" charset="-128"/>
              </a:rPr>
              <a:t>、ＦａａＳ</a:t>
            </a:r>
            <a:r>
              <a:rPr lang="ja-JP" altLang="en-US" sz="2000" dirty="0" smtClean="0">
                <a:latin typeface="BIZ UDPゴシック" panose="020B0400000000000000" pitchFamily="50" charset="-128"/>
                <a:ea typeface="BIZ UDPゴシック" panose="020B0400000000000000" pitchFamily="50" charset="-128"/>
              </a:rPr>
              <a:t>（</a:t>
            </a:r>
            <a:r>
              <a:rPr lang="en-US" altLang="ja-JP" sz="2000" u="sng"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F</a:t>
            </a:r>
            <a:r>
              <a:rPr lang="en-US" altLang="ja-JP" sz="2000" dirty="0" smtClean="0">
                <a:latin typeface="BIZ UDPゴシック" panose="020B0400000000000000" pitchFamily="50" charset="-128"/>
                <a:ea typeface="BIZ UDPゴシック" panose="020B0400000000000000" pitchFamily="50" charset="-128"/>
              </a:rPr>
              <a:t>acility </a:t>
            </a:r>
            <a:r>
              <a:rPr lang="en-US" altLang="ja-JP" sz="2000" u="sng" dirty="0" smtClean="0">
                <a:latin typeface="BIZ UDPゴシック" panose="020B0400000000000000" pitchFamily="50" charset="-128"/>
                <a:ea typeface="BIZ UDPゴシック" panose="020B0400000000000000" pitchFamily="50" charset="-128"/>
              </a:rPr>
              <a:t>a</a:t>
            </a:r>
            <a:r>
              <a:rPr lang="en-US" altLang="ja-JP" sz="2000" dirty="0" smtClean="0">
                <a:latin typeface="BIZ UDPゴシック" panose="020B0400000000000000" pitchFamily="50" charset="-128"/>
                <a:ea typeface="BIZ UDPゴシック" panose="020B0400000000000000" pitchFamily="50" charset="-128"/>
              </a:rPr>
              <a:t>s </a:t>
            </a:r>
            <a:r>
              <a:rPr lang="en-US" altLang="ja-JP" sz="2000" u="sng"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a:t>
            </a:r>
            <a:r>
              <a:rPr lang="en-US" altLang="ja-JP" sz="2000" dirty="0" smtClean="0">
                <a:latin typeface="BIZ UDPゴシック" panose="020B0400000000000000" pitchFamily="50" charset="-128"/>
                <a:ea typeface="BIZ UDPゴシック" panose="020B0400000000000000" pitchFamily="50" charset="-128"/>
              </a:rPr>
              <a:t> </a:t>
            </a:r>
            <a:r>
              <a:rPr lang="en-US" altLang="ja-JP" sz="2000" u="sng"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S</a:t>
            </a:r>
            <a:r>
              <a:rPr lang="en-US" altLang="ja-JP" sz="2000" dirty="0" smtClean="0">
                <a:latin typeface="BIZ UDPゴシック" panose="020B0400000000000000" pitchFamily="50" charset="-128"/>
                <a:ea typeface="BIZ UDPゴシック" panose="020B0400000000000000" pitchFamily="50" charset="-128"/>
              </a:rPr>
              <a:t>ervice</a:t>
            </a:r>
            <a:r>
              <a:rPr lang="ja-JP" altLang="en-US" sz="2000" dirty="0" smtClean="0">
                <a:latin typeface="BIZ UDPゴシック" panose="020B0400000000000000" pitchFamily="50" charset="-128"/>
                <a:ea typeface="BIZ UDPゴシック" panose="020B0400000000000000" pitchFamily="50" charset="-128"/>
              </a:rPr>
              <a:t>）</a:t>
            </a:r>
            <a:r>
              <a:rPr lang="ja-JP" altLang="en-US" dirty="0" smtClean="0">
                <a:latin typeface="BIZ UDPゴシック" panose="020B0400000000000000" pitchFamily="50" charset="-128"/>
                <a:ea typeface="BIZ UDPゴシック" panose="020B0400000000000000" pitchFamily="50" charset="-128"/>
              </a:rPr>
              <a:t>のシステム構築 </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18" name="正方形/長方形 117"/>
          <p:cNvSpPr/>
          <p:nvPr/>
        </p:nvSpPr>
        <p:spPr>
          <a:xfrm>
            <a:off x="228600" y="5678020"/>
            <a:ext cx="8733644"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185058" y="5789250"/>
            <a:ext cx="8864270"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FSPF</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構想</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lang="ja-JP" altLang="en-US" sz="1600" b="1" dirty="0">
                <a:solidFill>
                  <a:srgbClr val="000000"/>
                </a:solidFill>
                <a:latin typeface="BIZ UDPゴシック" panose="020B0400000000000000" pitchFamily="50" charset="-128"/>
                <a:ea typeface="BIZ UDPゴシック" panose="020B0400000000000000" pitchFamily="50" charset="-128"/>
              </a:rPr>
              <a:t>システム</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構築</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を切口に</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流のデータを基に</a:t>
            </a:r>
            <a:r>
              <a:rPr kumimoji="1" lang="ja-JP" altLang="en-US" sz="1600" b="1" i="0" u="none" strike="noStrike" kern="1200" cap="none" spc="0" normalizeH="0" baseline="0" noProof="0" dirty="0" err="1"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し</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施設管理を</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展開 ⇒ 自律化加速</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2" name="テキスト ボックス 161">
            <a:extLst>
              <a:ext uri="{FF2B5EF4-FFF2-40B4-BE49-F238E27FC236}">
                <a16:creationId xmlns:a16="http://schemas.microsoft.com/office/drawing/2014/main" id="{60C3DAB6-DD13-4CFC-9E32-E4E5F86AAD51}"/>
              </a:ext>
            </a:extLst>
          </p:cNvPr>
          <p:cNvSpPr txBox="1"/>
          <p:nvPr/>
        </p:nvSpPr>
        <p:spPr>
          <a:xfrm>
            <a:off x="7042694" y="3341739"/>
            <a:ext cx="2167581" cy="2346796"/>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①</a:t>
            </a:r>
            <a:r>
              <a:rPr kumimoji="1" lang="ja-JP" altLang="en-US"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機能の共通化</a:t>
            </a:r>
            <a:endParaRPr kumimoji="1" lang="en-US" altLang="ja-JP"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endParaRPr>
          </a:p>
          <a:p>
            <a:pPr marL="0" marR="0" lvl="0" indent="0" defTabSz="914400" rtl="0" eaLnBrk="1" fontAlgn="auto" latinLnBrk="0" hangingPunct="1">
              <a:lnSpc>
                <a:spcPct val="100000"/>
              </a:lnSpc>
              <a:spcBef>
                <a:spcPts val="200"/>
              </a:spcBef>
              <a:spcAft>
                <a:spcPts val="0"/>
              </a:spcAft>
              <a:buClrTx/>
              <a:buSzTx/>
              <a:buFontTx/>
              <a:buNone/>
              <a:tabLst/>
              <a:defRPr/>
            </a:pPr>
            <a:r>
              <a:rPr lang="ja-JP" altLang="en-US" sz="1400" b="1" dirty="0" smtClean="0">
                <a:solidFill>
                  <a:srgbClr val="000000"/>
                </a:solidFill>
                <a:latin typeface="BIZ UDPゴシック" panose="020B0400000000000000" pitchFamily="50" charset="-128"/>
                <a:ea typeface="BIZ UDPゴシック" panose="020B0400000000000000" pitchFamily="50" charset="-128"/>
              </a:rPr>
              <a:t>②</a:t>
            </a:r>
            <a:r>
              <a:rPr lang="en-US" altLang="ja-JP" sz="1400" b="1" dirty="0" smtClean="0">
                <a:solidFill>
                  <a:srgbClr val="000000"/>
                </a:solidFill>
                <a:latin typeface="BIZ UDPゴシック" panose="020B0400000000000000" pitchFamily="50" charset="-128"/>
                <a:ea typeface="BIZ UDPゴシック" panose="020B0400000000000000" pitchFamily="50" charset="-128"/>
              </a:rPr>
              <a:t>DECS/PLANET</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連携</a:t>
            </a:r>
            <a:endParaRPr lang="en-US" altLang="ja-JP" sz="1400"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200"/>
              </a:spcBef>
              <a:spcAft>
                <a:spcPts val="0"/>
              </a:spcAft>
              <a:buClrTx/>
              <a:buSzTx/>
              <a:buFontTx/>
              <a:buNone/>
              <a:tabLst/>
              <a:defRPr/>
            </a:pPr>
            <a:r>
              <a:rPr lang="ja-JP" altLang="en-US" sz="1400" b="1" dirty="0" smtClean="0">
                <a:solidFill>
                  <a:srgbClr val="000000"/>
                </a:solidFill>
                <a:latin typeface="BIZ UDPゴシック" panose="020B0400000000000000" pitchFamily="50" charset="-128"/>
                <a:ea typeface="BIZ UDPゴシック" panose="020B0400000000000000" pitchFamily="50" charset="-128"/>
              </a:rPr>
              <a:t>③</a:t>
            </a:r>
            <a:r>
              <a:rPr lang="en-US" altLang="ja-JP" sz="1400" b="1" dirty="0" err="1" smtClean="0">
                <a:solidFill>
                  <a:srgbClr val="000000"/>
                </a:solidFill>
                <a:latin typeface="BIZ UDPゴシック" panose="020B0400000000000000" pitchFamily="50" charset="-128"/>
                <a:ea typeface="BIZ UDPゴシック" panose="020B0400000000000000" pitchFamily="50" charset="-128"/>
              </a:rPr>
              <a:t>IoT</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a:t>
            </a:r>
            <a:r>
              <a:rPr lang="en-US" altLang="ja-JP" sz="1400" b="1" dirty="0" smtClean="0">
                <a:solidFill>
                  <a:srgbClr val="000000"/>
                </a:solidFill>
                <a:latin typeface="BIZ UDPゴシック" panose="020B0400000000000000" pitchFamily="50" charset="-128"/>
                <a:ea typeface="BIZ UDPゴシック" panose="020B0400000000000000" pitchFamily="50" charset="-128"/>
              </a:rPr>
              <a:t>AI</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ﾋﾞｯｸﾞﾃﾞｰﾀ活用</a:t>
            </a:r>
            <a:endParaRPr lang="en-US" altLang="ja-JP" sz="1400"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Aft>
                <a:spcPts val="0"/>
              </a:spcAft>
              <a:buClrTx/>
              <a:buSzTx/>
              <a:buFontTx/>
              <a:buNone/>
              <a:tabLst/>
              <a:defRPr/>
            </a:pPr>
            <a:r>
              <a:rPr lang="ja-JP" altLang="en-US" sz="1400" b="1" dirty="0" smtClean="0">
                <a:solidFill>
                  <a:srgbClr val="000000"/>
                </a:solidFill>
                <a:latin typeface="BIZ UDPゴシック" panose="020B0400000000000000" pitchFamily="50" charset="-128"/>
                <a:ea typeface="BIZ UDPゴシック" panose="020B0400000000000000" pitchFamily="50" charset="-128"/>
              </a:rPr>
              <a:t>による付加価値機能強化</a:t>
            </a:r>
            <a:endParaRPr lang="en-US" altLang="ja-JP" sz="1400"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Aft>
                <a:spcPts val="0"/>
              </a:spcAft>
              <a:buClrTx/>
              <a:buSzTx/>
              <a:buFontTx/>
              <a:buNone/>
              <a:tabLst/>
              <a:defRPr/>
            </a:pPr>
            <a:r>
              <a:rPr lang="ja-JP" altLang="en-US" sz="1400" b="1" dirty="0" smtClean="0">
                <a:solidFill>
                  <a:srgbClr val="000000"/>
                </a:solidFill>
                <a:latin typeface="BIZ UDPゴシック" panose="020B0400000000000000" pitchFamily="50" charset="-128"/>
                <a:ea typeface="BIZ UDPゴシック" panose="020B0400000000000000" pitchFamily="50" charset="-128"/>
              </a:rPr>
              <a:t>④</a:t>
            </a:r>
            <a:r>
              <a:rPr kumimoji="1" lang="ja-JP" altLang="en-US"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センシング超</a:t>
            </a:r>
            <a:r>
              <a:rPr kumimoji="1" lang="en-US" altLang="ja-JP"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CD</a:t>
            </a: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1200" b="1" dirty="0">
                <a:solidFill>
                  <a:srgbClr val="000000"/>
                </a:solidFill>
                <a:latin typeface="BIZ UDPゴシック" panose="020B0400000000000000" pitchFamily="50" charset="-128"/>
                <a:ea typeface="BIZ UDPゴシック" panose="020B0400000000000000" pitchFamily="50" charset="-128"/>
              </a:rPr>
              <a:t>　</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例</a:t>
            </a:r>
            <a:r>
              <a:rPr lang="en-US" altLang="ja-JP" sz="12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警備関連ﾏﾝｼｮﾝ</a:t>
            </a:r>
            <a:r>
              <a:rPr lang="en-US" altLang="ja-JP" sz="1200" b="1" dirty="0" smtClean="0">
                <a:solidFill>
                  <a:srgbClr val="000000"/>
                </a:solidFill>
                <a:latin typeface="BIZ UDPゴシック" panose="020B0400000000000000" pitchFamily="50" charset="-128"/>
                <a:ea typeface="BIZ UDPゴシック" panose="020B0400000000000000" pitchFamily="50" charset="-128"/>
              </a:rPr>
              <a:t>1</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棟</a:t>
            </a:r>
            <a:endParaRPr lang="en-US" altLang="ja-JP" sz="1200"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rPr>
              <a:t>　</a:t>
            </a:r>
            <a:r>
              <a:rPr kumimoji="1" lang="ja-JP" altLang="en-US" sz="105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　</a:t>
            </a:r>
            <a:r>
              <a:rPr kumimoji="1" lang="en-US" altLang="ja-JP" sz="105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a:t>
            </a:r>
            <a:r>
              <a:rPr kumimoji="1" lang="ja-JP" altLang="en-US" sz="105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火災・受電・消火・駐車場</a:t>
            </a:r>
            <a:r>
              <a:rPr kumimoji="1" lang="en-US" altLang="ja-JP" sz="105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a:t>
            </a: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1050" b="1" dirty="0" smtClean="0">
                <a:solidFill>
                  <a:srgbClr val="000000"/>
                </a:solidFill>
                <a:latin typeface="BIZ UDPゴシック" panose="020B0400000000000000" pitchFamily="50" charset="-128"/>
                <a:ea typeface="BIZ UDPゴシック" panose="020B0400000000000000" pitchFamily="50" charset="-128"/>
              </a:rPr>
              <a:t>　　</a:t>
            </a:r>
            <a:r>
              <a:rPr lang="ja-JP" altLang="en-US" sz="1100" b="1" dirty="0" smtClean="0">
                <a:solidFill>
                  <a:srgbClr val="000000"/>
                </a:solidFill>
                <a:latin typeface="BIZ UDPゴシック" panose="020B0400000000000000" pitchFamily="50" charset="-128"/>
                <a:ea typeface="BIZ UDPゴシック" panose="020B0400000000000000" pitchFamily="50" charset="-128"/>
              </a:rPr>
              <a:t>工事費</a:t>
            </a:r>
            <a:r>
              <a:rPr lang="en-US" altLang="ja-JP" sz="1100" b="1" dirty="0" smtClean="0">
                <a:solidFill>
                  <a:srgbClr val="000000"/>
                </a:solidFill>
                <a:latin typeface="BIZ UDPゴシック" panose="020B0400000000000000" pitchFamily="50" charset="-128"/>
                <a:ea typeface="BIZ UDPゴシック" panose="020B0400000000000000" pitchFamily="50" charset="-128"/>
              </a:rPr>
              <a:t>10</a:t>
            </a:r>
            <a:r>
              <a:rPr lang="ja-JP" altLang="en-US" sz="1100" b="1" dirty="0" smtClean="0">
                <a:solidFill>
                  <a:srgbClr val="000000"/>
                </a:solidFill>
                <a:latin typeface="BIZ UDPゴシック" panose="020B0400000000000000" pitchFamily="50" charset="-128"/>
                <a:ea typeface="BIZ UDPゴシック" panose="020B0400000000000000" pitchFamily="50" charset="-128"/>
              </a:rPr>
              <a:t>万円～</a:t>
            </a:r>
            <a:r>
              <a:rPr lang="en-US" altLang="ja-JP" sz="11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100" b="1" dirty="0" smtClean="0">
                <a:solidFill>
                  <a:srgbClr val="000000"/>
                </a:solidFill>
                <a:latin typeface="BIZ UDPゴシック" panose="020B0400000000000000" pitchFamily="50" charset="-128"/>
                <a:ea typeface="BIZ UDPゴシック" panose="020B0400000000000000" pitchFamily="50" charset="-128"/>
              </a:rPr>
              <a:t>棟</a:t>
            </a:r>
            <a:endParaRPr lang="en-US" altLang="ja-JP" sz="1100"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200"/>
              </a:spcBef>
              <a:spcAft>
                <a:spcPts val="0"/>
              </a:spcAft>
              <a:buClrTx/>
              <a:buSzTx/>
              <a:buFontTx/>
              <a:buNone/>
              <a:tabLst/>
              <a:defRPr/>
            </a:pPr>
            <a:r>
              <a:rPr kumimoji="1" lang="ja-JP" altLang="en-US"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⑤運用費の検討</a:t>
            </a:r>
            <a:endParaRPr kumimoji="1" lang="en-US" altLang="ja-JP"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endParaRPr>
          </a:p>
          <a:p>
            <a:pPr>
              <a:defRPr/>
            </a:pPr>
            <a:r>
              <a:rPr lang="ja-JP" altLang="en-US" sz="1200" b="1" dirty="0">
                <a:solidFill>
                  <a:srgbClr val="000000"/>
                </a:solidFill>
                <a:latin typeface="BIZ UDPゴシック" panose="020B0400000000000000" pitchFamily="50" charset="-128"/>
                <a:ea typeface="BIZ UDPゴシック" panose="020B0400000000000000" pitchFamily="50" charset="-128"/>
              </a:rPr>
              <a:t>　例</a:t>
            </a:r>
            <a:r>
              <a:rPr lang="en-US" altLang="ja-JP" sz="1200" b="1" dirty="0">
                <a:solidFill>
                  <a:srgbClr val="000000"/>
                </a:solidFill>
                <a:latin typeface="BIZ UDPゴシック" panose="020B0400000000000000" pitchFamily="50" charset="-128"/>
                <a:ea typeface="BIZ UDPゴシック" panose="020B0400000000000000" pitchFamily="50" charset="-128"/>
              </a:rPr>
              <a:t>)</a:t>
            </a:r>
            <a:r>
              <a:rPr lang="ja-JP" altLang="en-US" sz="1200" b="1" dirty="0">
                <a:solidFill>
                  <a:srgbClr val="000000"/>
                </a:solidFill>
                <a:latin typeface="BIZ UDPゴシック" panose="020B0400000000000000" pitchFamily="50" charset="-128"/>
                <a:ea typeface="BIZ UDPゴシック" panose="020B0400000000000000" pitchFamily="50" charset="-128"/>
              </a:rPr>
              <a:t>警備関連ﾏﾝｼｮﾝ</a:t>
            </a:r>
            <a:r>
              <a:rPr lang="en-US" altLang="ja-JP" sz="1200" b="1" dirty="0">
                <a:solidFill>
                  <a:srgbClr val="000000"/>
                </a:solidFill>
                <a:latin typeface="BIZ UDPゴシック" panose="020B0400000000000000" pitchFamily="50" charset="-128"/>
                <a:ea typeface="BIZ UDPゴシック" panose="020B0400000000000000" pitchFamily="50" charset="-128"/>
              </a:rPr>
              <a:t>1</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棟</a:t>
            </a:r>
            <a:endParaRPr lang="en-US" altLang="ja-JP" sz="1200" b="1" dirty="0" smtClean="0">
              <a:solidFill>
                <a:srgbClr val="000000"/>
              </a:solidFill>
              <a:latin typeface="BIZ UDPゴシック" panose="020B0400000000000000" pitchFamily="50" charset="-128"/>
              <a:ea typeface="BIZ UDPゴシック" panose="020B0400000000000000" pitchFamily="50" charset="-128"/>
            </a:endParaRPr>
          </a:p>
          <a:p>
            <a:pPr>
              <a:defRPr/>
            </a:pPr>
            <a:r>
              <a:rPr lang="ja-JP" altLang="en-US" sz="1200" b="1" dirty="0">
                <a:solidFill>
                  <a:srgbClr val="000000"/>
                </a:solidFill>
                <a:latin typeface="BIZ UDPゴシック" panose="020B0400000000000000" pitchFamily="50" charset="-128"/>
                <a:ea typeface="BIZ UDPゴシック" panose="020B0400000000000000" pitchFamily="50" charset="-128"/>
              </a:rPr>
              <a:t>　</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　運用費</a:t>
            </a:r>
            <a:r>
              <a:rPr lang="en-US" altLang="ja-JP" sz="1200" b="1" dirty="0" smtClean="0">
                <a:solidFill>
                  <a:srgbClr val="000000"/>
                </a:solidFill>
                <a:latin typeface="BIZ UDPゴシック" panose="020B0400000000000000" pitchFamily="50" charset="-128"/>
                <a:ea typeface="BIZ UDPゴシック" panose="020B0400000000000000" pitchFamily="50" charset="-128"/>
              </a:rPr>
              <a:t>1.5</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万円～</a:t>
            </a:r>
            <a:r>
              <a:rPr lang="en-US" altLang="ja-JP" sz="12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月</a:t>
            </a:r>
            <a:endParaRPr lang="en-US" altLang="ja-JP" sz="1200" b="1" dirty="0">
              <a:solidFill>
                <a:srgbClr val="000000"/>
              </a:solidFill>
              <a:latin typeface="BIZ UDPゴシック" panose="020B0400000000000000" pitchFamily="50" charset="-128"/>
              <a:ea typeface="BIZ UDPゴシック" panose="020B0400000000000000" pitchFamily="50" charset="-128"/>
            </a:endParaRPr>
          </a:p>
        </p:txBody>
      </p:sp>
      <p:sp>
        <p:nvSpPr>
          <p:cNvPr id="176" name="テキスト ボックス 175"/>
          <p:cNvSpPr txBox="1"/>
          <p:nvPr/>
        </p:nvSpPr>
        <p:spPr>
          <a:xfrm>
            <a:off x="177162" y="1202772"/>
            <a:ext cx="1800056" cy="307777"/>
          </a:xfrm>
          <a:prstGeom prst="rect">
            <a:avLst/>
          </a:prstGeom>
          <a:noFill/>
        </p:spPr>
        <p:txBody>
          <a:bodyPr wrap="square" rtlCol="0">
            <a:spAutoFit/>
          </a:bodyPr>
          <a:lstStyle/>
          <a:p>
            <a:r>
              <a:rPr lang="en-US" altLang="ja-JP" sz="1400" kern="0" dirty="0" smtClean="0">
                <a:latin typeface="BIZ UDPゴシック" panose="020B0400000000000000" pitchFamily="50" charset="-128"/>
                <a:ea typeface="BIZ UDPゴシック" panose="020B0400000000000000" pitchFamily="50" charset="-128"/>
              </a:rPr>
              <a:t>【</a:t>
            </a:r>
            <a:r>
              <a:rPr lang="ja-JP" altLang="en-US" sz="1400" kern="0" dirty="0" smtClean="0">
                <a:latin typeface="BIZ UDPゴシック" panose="020B0400000000000000" pitchFamily="50" charset="-128"/>
                <a:ea typeface="BIZ UDPゴシック" panose="020B0400000000000000" pitchFamily="50" charset="-128"/>
              </a:rPr>
              <a:t>システムイメージ</a:t>
            </a:r>
            <a:r>
              <a:rPr lang="en-US" altLang="ja-JP" sz="1400" kern="0" dirty="0">
                <a:latin typeface="BIZ UDPゴシック" panose="020B0400000000000000" pitchFamily="50" charset="-128"/>
                <a:ea typeface="BIZ UDPゴシック" panose="020B0400000000000000" pitchFamily="50" charset="-128"/>
              </a:rPr>
              <a:t>】</a:t>
            </a:r>
            <a:endParaRPr lang="ja-JP" altLang="en-US" sz="1400" kern="0" dirty="0">
              <a:latin typeface="BIZ UDPゴシック" panose="020B0400000000000000" pitchFamily="50" charset="-128"/>
              <a:ea typeface="BIZ UDPゴシック" panose="020B0400000000000000" pitchFamily="50" charset="-128"/>
            </a:endParaRPr>
          </a:p>
        </p:txBody>
      </p:sp>
      <p:sp>
        <p:nvSpPr>
          <p:cNvPr id="75" name="テキスト ボックス 74">
            <a:extLst>
              <a:ext uri="{FF2B5EF4-FFF2-40B4-BE49-F238E27FC236}">
                <a16:creationId xmlns:a16="http://schemas.microsoft.com/office/drawing/2014/main" id="{60C3DAB6-DD13-4CFC-9E32-E4E5F86AAD51}"/>
              </a:ext>
            </a:extLst>
          </p:cNvPr>
          <p:cNvSpPr txBox="1"/>
          <p:nvPr/>
        </p:nvSpPr>
        <p:spPr>
          <a:xfrm>
            <a:off x="281704" y="706891"/>
            <a:ext cx="5549917" cy="338554"/>
          </a:xfrm>
          <a:prstGeom prst="rect">
            <a:avLst/>
          </a:prstGeom>
          <a:noFill/>
        </p:spPr>
        <p:txBody>
          <a:bodyPr wrap="none" rtlCol="0">
            <a:spAutoFit/>
          </a:bodyPr>
          <a:lstStyle/>
          <a:p>
            <a:pPr lvl="0">
              <a:defRPr/>
            </a:pP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ソリューション・シェアードサービスを支える情報システム</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76" name="正方形/長方形 75">
            <a:extLst>
              <a:ext uri="{FF2B5EF4-FFF2-40B4-BE49-F238E27FC236}">
                <a16:creationId xmlns:a16="http://schemas.microsoft.com/office/drawing/2014/main" id="{1E01AB6F-7058-4766-9D79-B9B05824E01F}"/>
              </a:ext>
            </a:extLst>
          </p:cNvPr>
          <p:cNvSpPr/>
          <p:nvPr/>
        </p:nvSpPr>
        <p:spPr>
          <a:xfrm>
            <a:off x="229757" y="1028144"/>
            <a:ext cx="8743933"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77" name="正方形/長方形 76">
            <a:extLst>
              <a:ext uri="{FF2B5EF4-FFF2-40B4-BE49-F238E27FC236}">
                <a16:creationId xmlns:a16="http://schemas.microsoft.com/office/drawing/2014/main" id="{32809E8B-7D41-4F64-836B-A6D3A20CDF0C}"/>
              </a:ext>
            </a:extLst>
          </p:cNvPr>
          <p:cNvSpPr/>
          <p:nvPr/>
        </p:nvSpPr>
        <p:spPr>
          <a:xfrm>
            <a:off x="130626" y="1094156"/>
            <a:ext cx="8962244"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全体の原動設備のＩｏＴ化、エネルギー見える化、リモート監視</a:t>
            </a:r>
            <a:r>
              <a:rPr lang="ja-JP" altLang="en-US" sz="1600" b="1" dirty="0">
                <a:solidFill>
                  <a:srgbClr val="000000"/>
                </a:solidFill>
                <a:latin typeface="BIZ UDPゴシック" panose="020B0400000000000000" pitchFamily="50" charset="-128"/>
                <a:ea typeface="BIZ UDPゴシック" panose="020B0400000000000000" pitchFamily="50" charset="-128"/>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保守 ⇒ </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クラウド型</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FS-DECS</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99" y="1927814"/>
            <a:ext cx="842589" cy="614451"/>
          </a:xfrm>
          <a:prstGeom prst="rect">
            <a:avLst/>
          </a:prstGeom>
        </p:spPr>
      </p:pic>
      <p:pic>
        <p:nvPicPr>
          <p:cNvPr id="78" name="図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86" y="2586161"/>
            <a:ext cx="1286214" cy="937961"/>
          </a:xfrm>
          <a:prstGeom prst="rect">
            <a:avLst/>
          </a:prstGeom>
        </p:spPr>
      </p:pic>
      <p:pic>
        <p:nvPicPr>
          <p:cNvPr id="79" name="図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19" y="3722943"/>
            <a:ext cx="842589" cy="614451"/>
          </a:xfrm>
          <a:prstGeom prst="rect">
            <a:avLst/>
          </a:prstGeom>
        </p:spPr>
      </p:pic>
      <p:pic>
        <p:nvPicPr>
          <p:cNvPr id="82" name="図 81"/>
          <p:cNvPicPr>
            <a:picLocks noChangeAspect="1"/>
          </p:cNvPicPr>
          <p:nvPr/>
        </p:nvPicPr>
        <p:blipFill rotWithShape="1">
          <a:blip r:embed="rId4">
            <a:extLst>
              <a:ext uri="{28A0092B-C50C-407E-A947-70E740481C1C}">
                <a14:useLocalDpi xmlns:a14="http://schemas.microsoft.com/office/drawing/2010/main" val="0"/>
              </a:ext>
            </a:extLst>
          </a:blip>
          <a:srcRect l="29965" t="19556" r="54015" b="60789"/>
          <a:stretch/>
        </p:blipFill>
        <p:spPr>
          <a:xfrm>
            <a:off x="2484874" y="2384526"/>
            <a:ext cx="774700" cy="609601"/>
          </a:xfrm>
          <a:prstGeom prst="rect">
            <a:avLst/>
          </a:prstGeom>
        </p:spPr>
      </p:pic>
      <p:pic>
        <p:nvPicPr>
          <p:cNvPr id="7" name="図 6"/>
          <p:cNvPicPr>
            <a:picLocks noChangeAspect="1"/>
          </p:cNvPicPr>
          <p:nvPr/>
        </p:nvPicPr>
        <p:blipFill>
          <a:blip r:embed="rId5"/>
          <a:stretch>
            <a:fillRect/>
          </a:stretch>
        </p:blipFill>
        <p:spPr>
          <a:xfrm>
            <a:off x="1494650" y="1872563"/>
            <a:ext cx="449609" cy="2738528"/>
          </a:xfrm>
          <a:prstGeom prst="rect">
            <a:avLst/>
          </a:prstGeom>
        </p:spPr>
      </p:pic>
      <p:pic>
        <p:nvPicPr>
          <p:cNvPr id="10" name="図 9"/>
          <p:cNvPicPr>
            <a:picLocks noChangeAspect="1"/>
          </p:cNvPicPr>
          <p:nvPr/>
        </p:nvPicPr>
        <p:blipFill rotWithShape="1">
          <a:blip r:embed="rId6">
            <a:extLst>
              <a:ext uri="{28A0092B-C50C-407E-A947-70E740481C1C}">
                <a14:useLocalDpi xmlns:a14="http://schemas.microsoft.com/office/drawing/2010/main" val="0"/>
              </a:ext>
            </a:extLst>
          </a:blip>
          <a:srcRect t="38293" b="12680"/>
          <a:stretch/>
        </p:blipFill>
        <p:spPr>
          <a:xfrm>
            <a:off x="3800189" y="2847775"/>
            <a:ext cx="1312455" cy="468109"/>
          </a:xfrm>
          <a:prstGeom prst="rect">
            <a:avLst/>
          </a:prstGeom>
        </p:spPr>
      </p:pic>
      <p:sp>
        <p:nvSpPr>
          <p:cNvPr id="85" name="テキスト ボックス 84">
            <a:extLst>
              <a:ext uri="{FF2B5EF4-FFF2-40B4-BE49-F238E27FC236}">
                <a16:creationId xmlns:a16="http://schemas.microsoft.com/office/drawing/2014/main" id="{60C3DAB6-DD13-4CFC-9E32-E4E5F86AAD51}"/>
              </a:ext>
            </a:extLst>
          </p:cNvPr>
          <p:cNvSpPr txBox="1"/>
          <p:nvPr/>
        </p:nvSpPr>
        <p:spPr>
          <a:xfrm>
            <a:off x="379540" y="4408390"/>
            <a:ext cx="1515158" cy="415498"/>
          </a:xfrm>
          <a:prstGeom prst="rect">
            <a:avLst/>
          </a:prstGeom>
          <a:noFill/>
        </p:spPr>
        <p:txBody>
          <a:bodyPr wrap="none" rtlCol="0">
            <a:spAutoFit/>
          </a:bodyPr>
          <a:lstStyle/>
          <a:p>
            <a:pPr lvl="0">
              <a:defRPr/>
            </a:pPr>
            <a:r>
              <a:rPr kumimoji="1" lang="ja-JP" altLang="en-US" sz="1050" b="1" i="0" u="none" strike="noStrike" kern="1200" cap="none" spc="0" normalizeH="0" baseline="0" noProof="0" dirty="0" smtClean="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rPr>
              <a:t>受変電・原動設備</a:t>
            </a:r>
            <a:endParaRPr kumimoji="1" lang="en-US" altLang="ja-JP" sz="1050" b="1" i="0" u="none" strike="noStrike" kern="1200" cap="none" spc="0" normalizeH="0" baseline="0" noProof="0" dirty="0" smtClean="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a:p>
            <a:pPr lvl="0">
              <a:defRPr/>
            </a:pPr>
            <a:r>
              <a:rPr lang="ja-JP" altLang="en-US" sz="105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rPr>
              <a:t>生産設備エネルギー</a:t>
            </a:r>
            <a:r>
              <a:rPr kumimoji="1" lang="ja-JP" altLang="en-US" sz="1050" b="1" i="0" u="none" strike="noStrike" kern="1200" cap="none" spc="0" normalizeH="0" baseline="0" noProof="0" dirty="0" smtClean="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rPr>
              <a:t>等</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86" name="テキスト ボックス 85">
            <a:extLst>
              <a:ext uri="{FF2B5EF4-FFF2-40B4-BE49-F238E27FC236}">
                <a16:creationId xmlns:a16="http://schemas.microsoft.com/office/drawing/2014/main" id="{60C3DAB6-DD13-4CFC-9E32-E4E5F86AAD51}"/>
              </a:ext>
            </a:extLst>
          </p:cNvPr>
          <p:cNvSpPr txBox="1"/>
          <p:nvPr/>
        </p:nvSpPr>
        <p:spPr>
          <a:xfrm>
            <a:off x="2688567" y="2610065"/>
            <a:ext cx="404125" cy="117775"/>
          </a:xfrm>
          <a:prstGeom prst="rect">
            <a:avLst/>
          </a:prstGeom>
          <a:solidFill>
            <a:schemeClr val="bg1"/>
          </a:solidFill>
        </p:spPr>
        <p:txBody>
          <a:bodyPr wrap="none" lIns="0" tIns="0" rIns="0" bIns="0" rtlCol="0">
            <a:noAutofit/>
          </a:bodyPr>
          <a:lstStyle/>
          <a:p>
            <a:pPr lvl="0" algn="ctr">
              <a:defRPr/>
            </a:pPr>
            <a:r>
              <a:rPr kumimoji="1" lang="ja-JP" altLang="en-US" sz="700" b="1" i="0" u="none" strike="noStrike" kern="1200" cap="none" spc="0" normalizeH="0" baseline="0" noProof="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クラウド</a:t>
            </a:r>
            <a:endParaRPr kumimoji="1" lang="ja-JP" altLang="en-US" sz="7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87" name="テキスト ボックス 86">
            <a:extLst>
              <a:ext uri="{FF2B5EF4-FFF2-40B4-BE49-F238E27FC236}">
                <a16:creationId xmlns:a16="http://schemas.microsoft.com/office/drawing/2014/main" id="{60C3DAB6-DD13-4CFC-9E32-E4E5F86AAD51}"/>
              </a:ext>
            </a:extLst>
          </p:cNvPr>
          <p:cNvSpPr txBox="1"/>
          <p:nvPr/>
        </p:nvSpPr>
        <p:spPr>
          <a:xfrm>
            <a:off x="2533295" y="2727840"/>
            <a:ext cx="682828" cy="197529"/>
          </a:xfrm>
          <a:prstGeom prst="roundRect">
            <a:avLst>
              <a:gd name="adj" fmla="val 42385"/>
            </a:avLst>
          </a:prstGeom>
          <a:solidFill>
            <a:schemeClr val="bg1"/>
          </a:solidFill>
        </p:spPr>
        <p:txBody>
          <a:bodyPr wrap="none" lIns="0" tIns="0" rIns="0" bIns="0" rtlCol="0">
            <a:noAutofit/>
          </a:bodyPr>
          <a:lstStyle/>
          <a:p>
            <a:pPr lvl="0" algn="ctr">
              <a:defRPr/>
            </a:pPr>
            <a:r>
              <a:rPr kumimoji="1" lang="en-US" altLang="ja-JP" sz="900" b="1" i="0" u="none" strike="noStrike" kern="1200" cap="none" spc="0" normalizeH="0" baseline="0" noProof="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FS-DECS</a:t>
            </a:r>
            <a:endParaRPr kumimoji="1" lang="ja-JP" altLang="en-US" sz="9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90" name="図 89"/>
          <p:cNvPicPr>
            <a:picLocks noChangeAspect="1"/>
          </p:cNvPicPr>
          <p:nvPr/>
        </p:nvPicPr>
        <p:blipFill rotWithShape="1">
          <a:blip r:embed="rId4">
            <a:extLst>
              <a:ext uri="{28A0092B-C50C-407E-A947-70E740481C1C}">
                <a14:useLocalDpi xmlns:a14="http://schemas.microsoft.com/office/drawing/2010/main" val="0"/>
              </a:ext>
            </a:extLst>
          </a:blip>
          <a:srcRect l="62122" t="5744" r="30753" b="72963"/>
          <a:stretch/>
        </p:blipFill>
        <p:spPr>
          <a:xfrm>
            <a:off x="5072053" y="2591636"/>
            <a:ext cx="308312" cy="590918"/>
          </a:xfrm>
          <a:prstGeom prst="rect">
            <a:avLst/>
          </a:prstGeom>
        </p:spPr>
      </p:pic>
      <p:pic>
        <p:nvPicPr>
          <p:cNvPr id="13" name="図 12"/>
          <p:cNvPicPr>
            <a:picLocks noChangeAspect="1"/>
          </p:cNvPicPr>
          <p:nvPr/>
        </p:nvPicPr>
        <p:blipFill>
          <a:blip r:embed="rId7"/>
          <a:stretch>
            <a:fillRect/>
          </a:stretch>
        </p:blipFill>
        <p:spPr>
          <a:xfrm>
            <a:off x="5862410" y="1929665"/>
            <a:ext cx="762375" cy="2809722"/>
          </a:xfrm>
          <a:prstGeom prst="rect">
            <a:avLst/>
          </a:prstGeom>
        </p:spPr>
      </p:pic>
      <p:sp>
        <p:nvSpPr>
          <p:cNvPr id="95" name="テキスト ボックス 94">
            <a:extLst>
              <a:ext uri="{FF2B5EF4-FFF2-40B4-BE49-F238E27FC236}">
                <a16:creationId xmlns:a16="http://schemas.microsoft.com/office/drawing/2014/main" id="{60C3DAB6-DD13-4CFC-9E32-E4E5F86AAD51}"/>
              </a:ext>
            </a:extLst>
          </p:cNvPr>
          <p:cNvSpPr txBox="1"/>
          <p:nvPr/>
        </p:nvSpPr>
        <p:spPr>
          <a:xfrm>
            <a:off x="542400" y="5195210"/>
            <a:ext cx="1710725" cy="307777"/>
          </a:xfrm>
          <a:prstGeom prst="rect">
            <a:avLst/>
          </a:prstGeom>
          <a:noFill/>
        </p:spPr>
        <p:txBody>
          <a:bodyPr wrap="none" rtlCol="0">
            <a:spAutoFit/>
          </a:bodyPr>
          <a:lstStyle/>
          <a:p>
            <a:pPr lvl="0">
              <a:defRPr/>
            </a:pPr>
            <a:r>
              <a:rPr lang="ja-JP" altLang="en-US" sz="1400" b="1" noProof="0" dirty="0" smtClean="0">
                <a:solidFill>
                  <a:srgbClr val="000000"/>
                </a:solidFill>
                <a:latin typeface="BIZ UDPゴシック" panose="020B0400000000000000" pitchFamily="50" charset="-128"/>
                <a:ea typeface="BIZ UDPゴシック" panose="020B0400000000000000" pitchFamily="50" charset="-128"/>
              </a:rPr>
              <a:t>多棟管理・環境計測</a:t>
            </a:r>
            <a:endPar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6" name="テキスト ボックス 95">
            <a:extLst>
              <a:ext uri="{FF2B5EF4-FFF2-40B4-BE49-F238E27FC236}">
                <a16:creationId xmlns:a16="http://schemas.microsoft.com/office/drawing/2014/main" id="{60C3DAB6-DD13-4CFC-9E32-E4E5F86AAD51}"/>
              </a:ext>
            </a:extLst>
          </p:cNvPr>
          <p:cNvSpPr txBox="1"/>
          <p:nvPr/>
        </p:nvSpPr>
        <p:spPr>
          <a:xfrm>
            <a:off x="2945720" y="5029379"/>
            <a:ext cx="1261884" cy="523220"/>
          </a:xfrm>
          <a:prstGeom prst="rect">
            <a:avLst/>
          </a:prstGeom>
          <a:noFill/>
        </p:spPr>
        <p:txBody>
          <a:bodyPr wrap="none" rtlCol="0">
            <a:spAutoFit/>
          </a:bodyPr>
          <a:lstStyle/>
          <a:p>
            <a:pPr lvl="0">
              <a:defRPr/>
            </a:pPr>
            <a:r>
              <a:rPr lang="ja-JP" altLang="en-US" sz="1400" b="1" noProof="0" dirty="0" smtClean="0">
                <a:solidFill>
                  <a:srgbClr val="000000"/>
                </a:solidFill>
                <a:latin typeface="BIZ UDPゴシック" panose="020B0400000000000000" pitchFamily="50" charset="-128"/>
                <a:ea typeface="BIZ UDPゴシック" panose="020B0400000000000000" pitchFamily="50" charset="-128"/>
              </a:rPr>
              <a:t>リモート制御</a:t>
            </a:r>
            <a:endParaRPr lang="en-US" altLang="ja-JP" sz="1400" b="1" noProof="0" dirty="0" smtClean="0">
              <a:solidFill>
                <a:srgbClr val="000000"/>
              </a:solidFill>
              <a:latin typeface="BIZ UDPゴシック" panose="020B0400000000000000" pitchFamily="50" charset="-128"/>
              <a:ea typeface="BIZ UDPゴシック" panose="020B0400000000000000" pitchFamily="50" charset="-128"/>
            </a:endParaRPr>
          </a:p>
          <a:p>
            <a:pPr lvl="0">
              <a:defRPr/>
            </a:pPr>
            <a:r>
              <a:rPr lang="ja-JP" altLang="en-US" sz="1400" b="1" noProof="0" dirty="0" smtClean="0">
                <a:solidFill>
                  <a:srgbClr val="000000"/>
                </a:solidFill>
                <a:latin typeface="BIZ UDPゴシック" panose="020B0400000000000000" pitchFamily="50" charset="-128"/>
                <a:ea typeface="BIZ UDPゴシック" panose="020B0400000000000000" pitchFamily="50" charset="-128"/>
              </a:rPr>
              <a:t>遠隔異常対応</a:t>
            </a:r>
            <a:endPar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7" name="テキスト ボックス 96">
            <a:extLst>
              <a:ext uri="{FF2B5EF4-FFF2-40B4-BE49-F238E27FC236}">
                <a16:creationId xmlns:a16="http://schemas.microsoft.com/office/drawing/2014/main" id="{60C3DAB6-DD13-4CFC-9E32-E4E5F86AAD51}"/>
              </a:ext>
            </a:extLst>
          </p:cNvPr>
          <p:cNvSpPr txBox="1"/>
          <p:nvPr/>
        </p:nvSpPr>
        <p:spPr>
          <a:xfrm>
            <a:off x="4749872" y="5025661"/>
            <a:ext cx="2220480" cy="523220"/>
          </a:xfrm>
          <a:prstGeom prst="rect">
            <a:avLst/>
          </a:prstGeom>
          <a:noFill/>
        </p:spPr>
        <p:txBody>
          <a:bodyPr wrap="none" rtlCol="0">
            <a:spAutoFit/>
          </a:bodyPr>
          <a:lstStyle/>
          <a:p>
            <a:pPr lvl="0">
              <a:defRPr/>
            </a:pPr>
            <a:r>
              <a:rPr lang="ja-JP" altLang="en-US" sz="1400" b="1" noProof="0" dirty="0" smtClean="0">
                <a:solidFill>
                  <a:srgbClr val="000000"/>
                </a:solidFill>
                <a:latin typeface="BIZ UDPゴシック" panose="020B0400000000000000" pitchFamily="50" charset="-128"/>
                <a:ea typeface="BIZ UDPゴシック" panose="020B0400000000000000" pitchFamily="50" charset="-128"/>
              </a:rPr>
              <a:t>直課・簡易</a:t>
            </a:r>
            <a:r>
              <a:rPr lang="en-US" altLang="ja-JP" sz="1400" b="1" noProof="0" dirty="0" smtClean="0">
                <a:solidFill>
                  <a:srgbClr val="000000"/>
                </a:solidFill>
                <a:latin typeface="BIZ UDPゴシック" panose="020B0400000000000000" pitchFamily="50" charset="-128"/>
                <a:ea typeface="BIZ UDPゴシック" panose="020B0400000000000000" pitchFamily="50" charset="-128"/>
              </a:rPr>
              <a:t>FM</a:t>
            </a:r>
            <a:r>
              <a:rPr lang="ja-JP" altLang="en-US" sz="1400" b="1" noProof="0" dirty="0" smtClean="0">
                <a:solidFill>
                  <a:srgbClr val="000000"/>
                </a:solidFill>
                <a:latin typeface="BIZ UDPゴシック" panose="020B0400000000000000" pitchFamily="50" charset="-128"/>
                <a:ea typeface="BIZ UDPゴシック" panose="020B0400000000000000" pitchFamily="50" charset="-128"/>
              </a:rPr>
              <a:t>診断</a:t>
            </a:r>
            <a:endParaRPr lang="en-US" altLang="ja-JP" sz="1400" b="1" noProof="0" dirty="0" smtClean="0">
              <a:solidFill>
                <a:srgbClr val="000000"/>
              </a:solidFill>
              <a:latin typeface="BIZ UDPゴシック" panose="020B0400000000000000" pitchFamily="50" charset="-128"/>
              <a:ea typeface="BIZ UDPゴシック" panose="020B0400000000000000" pitchFamily="50" charset="-128"/>
            </a:endParaRPr>
          </a:p>
          <a:p>
            <a:pPr lvl="0">
              <a:defRPr/>
            </a:pPr>
            <a:r>
              <a:rPr kumimoji="1" lang="ja-JP" altLang="en-US" sz="14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最適保全計画・省エネ提案</a:t>
            </a:r>
            <a:endPar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14" name="直線矢印コネクタ 13"/>
          <p:cNvCxnSpPr/>
          <p:nvPr/>
        </p:nvCxnSpPr>
        <p:spPr>
          <a:xfrm>
            <a:off x="1968470" y="2734620"/>
            <a:ext cx="533400" cy="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flipH="1">
            <a:off x="1968470" y="2891896"/>
            <a:ext cx="533400" cy="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60C3DAB6-DD13-4CFC-9E32-E4E5F86AAD51}"/>
              </a:ext>
            </a:extLst>
          </p:cNvPr>
          <p:cNvSpPr txBox="1"/>
          <p:nvPr/>
        </p:nvSpPr>
        <p:spPr>
          <a:xfrm>
            <a:off x="1888153" y="2493254"/>
            <a:ext cx="704039" cy="230832"/>
          </a:xfrm>
          <a:prstGeom prst="rect">
            <a:avLst/>
          </a:prstGeom>
          <a:noFill/>
        </p:spPr>
        <p:txBody>
          <a:bodyPr wrap="none" rtlCol="0">
            <a:spAutoFit/>
          </a:bodyPr>
          <a:lstStyle/>
          <a:p>
            <a:pPr lvl="0">
              <a:defRPr/>
            </a:pPr>
            <a:r>
              <a:rPr lang="ja-JP" altLang="en-US" sz="900" b="1" noProof="0" dirty="0" smtClean="0">
                <a:solidFill>
                  <a:srgbClr val="000000"/>
                </a:solidFill>
                <a:latin typeface="BIZ UDPゴシック" panose="020B0400000000000000" pitchFamily="50" charset="-128"/>
                <a:ea typeface="BIZ UDPゴシック" panose="020B0400000000000000" pitchFamily="50" charset="-128"/>
              </a:rPr>
              <a:t>状態・計測</a:t>
            </a:r>
            <a:endPar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46" name="テキスト ボックス 45">
            <a:extLst>
              <a:ext uri="{FF2B5EF4-FFF2-40B4-BE49-F238E27FC236}">
                <a16:creationId xmlns:a16="http://schemas.microsoft.com/office/drawing/2014/main" id="{60C3DAB6-DD13-4CFC-9E32-E4E5F86AAD51}"/>
              </a:ext>
            </a:extLst>
          </p:cNvPr>
          <p:cNvSpPr txBox="1"/>
          <p:nvPr/>
        </p:nvSpPr>
        <p:spPr>
          <a:xfrm>
            <a:off x="2031028" y="2870492"/>
            <a:ext cx="415498" cy="230832"/>
          </a:xfrm>
          <a:prstGeom prst="rect">
            <a:avLst/>
          </a:prstGeom>
          <a:noFill/>
        </p:spPr>
        <p:txBody>
          <a:bodyPr wrap="none" rtlCol="0">
            <a:spAutoFit/>
          </a:bodyPr>
          <a:lstStyle/>
          <a:p>
            <a:pPr lvl="0">
              <a:defRPr/>
            </a:pPr>
            <a:r>
              <a:rPr kumimoji="1" lang="ja-JP" altLang="en-US" sz="9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制御</a:t>
            </a:r>
            <a:endPar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graphicFrame>
        <p:nvGraphicFramePr>
          <p:cNvPr id="47" name="オブジェクト 46"/>
          <p:cNvGraphicFramePr>
            <a:graphicFrameLocks noGrp="1" noChangeAspect="1"/>
          </p:cNvGraphicFramePr>
          <p:nvPr>
            <p:extLst>
              <p:ext uri="{D42A27DB-BD31-4B8C-83A1-F6EECF244321}">
                <p14:modId xmlns:p14="http://schemas.microsoft.com/office/powerpoint/2010/main" val="2205467320"/>
              </p:ext>
            </p:extLst>
          </p:nvPr>
        </p:nvGraphicFramePr>
        <p:xfrm>
          <a:off x="3892729" y="2194462"/>
          <a:ext cx="1140513" cy="601712"/>
        </p:xfrm>
        <a:graphic>
          <a:graphicData uri="http://schemas.openxmlformats.org/presentationml/2006/ole">
            <mc:AlternateContent xmlns:mc="http://schemas.openxmlformats.org/markup-compatibility/2006">
              <mc:Choice xmlns:v="urn:schemas-microsoft-com:vml" Requires="v">
                <p:oleObj spid="_x0000_s3135" name="Photo Editor Photo" r:id="rId8" imgW="6095238" imgH="4571429" progId="MSPhotoEd.3">
                  <p:embed/>
                </p:oleObj>
              </mc:Choice>
              <mc:Fallback>
                <p:oleObj name="Photo Editor Photo" r:id="rId8" imgW="6095238" imgH="4571429" progId="MSPhotoEd.3">
                  <p:embed/>
                  <p:pic>
                    <p:nvPicPr>
                      <p:cNvPr id="108" name="オブジェクト 107"/>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2729" y="2194462"/>
                        <a:ext cx="1140513" cy="601712"/>
                      </a:xfrm>
                      <a:prstGeom prst="rect">
                        <a:avLst/>
                      </a:prstGeom>
                      <a:noFill/>
                      <a:ln w="12700">
                        <a:solidFill>
                          <a:schemeClr val="accent1"/>
                        </a:solidFill>
                        <a:miter lim="800000"/>
                        <a:headEnd/>
                        <a:tailEnd/>
                      </a:ln>
                    </p:spPr>
                  </p:pic>
                </p:oleObj>
              </mc:Fallback>
            </mc:AlternateContent>
          </a:graphicData>
        </a:graphic>
      </p:graphicFrame>
      <p:cxnSp>
        <p:nvCxnSpPr>
          <p:cNvPr id="48" name="直線矢印コネクタ 47"/>
          <p:cNvCxnSpPr/>
          <p:nvPr/>
        </p:nvCxnSpPr>
        <p:spPr>
          <a:xfrm>
            <a:off x="3259574" y="2826604"/>
            <a:ext cx="533400" cy="0"/>
          </a:xfrm>
          <a:prstGeom prst="straightConnector1">
            <a:avLst/>
          </a:prstGeom>
          <a:ln>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0C3DAB6-DD13-4CFC-9E32-E4E5F86AAD51}"/>
              </a:ext>
            </a:extLst>
          </p:cNvPr>
          <p:cNvSpPr txBox="1"/>
          <p:nvPr/>
        </p:nvSpPr>
        <p:spPr>
          <a:xfrm>
            <a:off x="3209901" y="2565342"/>
            <a:ext cx="704039" cy="230832"/>
          </a:xfrm>
          <a:prstGeom prst="rect">
            <a:avLst/>
          </a:prstGeom>
          <a:noFill/>
        </p:spPr>
        <p:txBody>
          <a:bodyPr wrap="none" rtlCol="0">
            <a:spAutoFit/>
          </a:bodyPr>
          <a:lstStyle/>
          <a:p>
            <a:pPr lvl="0">
              <a:defRPr/>
            </a:pPr>
            <a:r>
              <a:rPr lang="ja-JP" altLang="en-US" sz="900" b="1" noProof="0" dirty="0" smtClean="0">
                <a:solidFill>
                  <a:srgbClr val="000000"/>
                </a:solidFill>
                <a:latin typeface="BIZ UDPゴシック" panose="020B0400000000000000" pitchFamily="50" charset="-128"/>
                <a:ea typeface="BIZ UDPゴシック" panose="020B0400000000000000" pitchFamily="50" charset="-128"/>
              </a:rPr>
              <a:t>監視・操作</a:t>
            </a:r>
            <a:endPar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50" name="直線矢印コネクタ 49"/>
          <p:cNvCxnSpPr/>
          <p:nvPr/>
        </p:nvCxnSpPr>
        <p:spPr>
          <a:xfrm>
            <a:off x="5356618" y="2822470"/>
            <a:ext cx="533400" cy="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0C3DAB6-DD13-4CFC-9E32-E4E5F86AAD51}"/>
              </a:ext>
            </a:extLst>
          </p:cNvPr>
          <p:cNvSpPr txBox="1"/>
          <p:nvPr/>
        </p:nvSpPr>
        <p:spPr>
          <a:xfrm>
            <a:off x="5419176" y="2619204"/>
            <a:ext cx="415498" cy="230832"/>
          </a:xfrm>
          <a:prstGeom prst="rect">
            <a:avLst/>
          </a:prstGeom>
          <a:noFill/>
        </p:spPr>
        <p:txBody>
          <a:bodyPr wrap="none" rtlCol="0">
            <a:spAutoFit/>
          </a:bodyPr>
          <a:lstStyle/>
          <a:p>
            <a:pPr lvl="0">
              <a:defRPr/>
            </a:pPr>
            <a:r>
              <a:rPr lang="ja-JP" altLang="en-US" sz="900" b="1" noProof="0" dirty="0" smtClean="0">
                <a:solidFill>
                  <a:srgbClr val="000000"/>
                </a:solidFill>
                <a:latin typeface="BIZ UDPゴシック" panose="020B0400000000000000" pitchFamily="50" charset="-128"/>
                <a:ea typeface="BIZ UDPゴシック" panose="020B0400000000000000" pitchFamily="50" charset="-128"/>
              </a:rPr>
              <a:t>管理</a:t>
            </a:r>
            <a:endPar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52" name="テキスト ボックス 51">
            <a:extLst>
              <a:ext uri="{FF2B5EF4-FFF2-40B4-BE49-F238E27FC236}">
                <a16:creationId xmlns:a16="http://schemas.microsoft.com/office/drawing/2014/main" id="{60C3DAB6-DD13-4CFC-9E32-E4E5F86AAD51}"/>
              </a:ext>
            </a:extLst>
          </p:cNvPr>
          <p:cNvSpPr txBox="1"/>
          <p:nvPr/>
        </p:nvSpPr>
        <p:spPr>
          <a:xfrm>
            <a:off x="4994947" y="3128773"/>
            <a:ext cx="415498"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警報</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3" name="テキスト ボックス 52">
            <a:extLst>
              <a:ext uri="{FF2B5EF4-FFF2-40B4-BE49-F238E27FC236}">
                <a16:creationId xmlns:a16="http://schemas.microsoft.com/office/drawing/2014/main" id="{60C3DAB6-DD13-4CFC-9E32-E4E5F86AAD51}"/>
              </a:ext>
            </a:extLst>
          </p:cNvPr>
          <p:cNvSpPr txBox="1"/>
          <p:nvPr/>
        </p:nvSpPr>
        <p:spPr>
          <a:xfrm>
            <a:off x="3988980" y="1958485"/>
            <a:ext cx="934871" cy="230832"/>
          </a:xfrm>
          <a:prstGeom prst="rect">
            <a:avLst/>
          </a:prstGeom>
          <a:noFill/>
        </p:spPr>
        <p:txBody>
          <a:bodyPr wrap="none" rtlCol="0">
            <a:spAutoFit/>
          </a:bodyPr>
          <a:lstStyle/>
          <a:p>
            <a:pPr lvl="0">
              <a:defRPr/>
            </a:pPr>
            <a:r>
              <a:rPr lang="ja-JP" altLang="en-US" sz="900" b="1" dirty="0" smtClean="0">
                <a:solidFill>
                  <a:srgbClr val="DC0032"/>
                </a:solidFill>
                <a:latin typeface="BIZ UDPゴシック" panose="020B0400000000000000" pitchFamily="50" charset="-128"/>
                <a:ea typeface="BIZ UDPゴシック" panose="020B0400000000000000" pitchFamily="50" charset="-128"/>
              </a:rPr>
              <a:t>集中監視・管理</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4" name="テキスト ボックス 53">
            <a:extLst>
              <a:ext uri="{FF2B5EF4-FFF2-40B4-BE49-F238E27FC236}">
                <a16:creationId xmlns:a16="http://schemas.microsoft.com/office/drawing/2014/main" id="{60C3DAB6-DD13-4CFC-9E32-E4E5F86AAD51}"/>
              </a:ext>
            </a:extLst>
          </p:cNvPr>
          <p:cNvSpPr txBox="1"/>
          <p:nvPr/>
        </p:nvSpPr>
        <p:spPr>
          <a:xfrm>
            <a:off x="5798721" y="2212016"/>
            <a:ext cx="970137" cy="3693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レポート・課金</a:t>
            </a:r>
            <a:endParaRPr lang="en-US" altLang="ja-JP" sz="900" b="1" noProof="0" dirty="0" smtClean="0">
              <a:solidFill>
                <a:srgbClr val="DC0032"/>
              </a:solidFill>
              <a:latin typeface="BIZ UDPゴシック" panose="020B0400000000000000" pitchFamily="50" charset="-128"/>
              <a:ea typeface="BIZ UDPゴシック" panose="020B0400000000000000" pitchFamily="50" charset="-128"/>
            </a:endParaRPr>
          </a:p>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エネルギー管理</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5" name="テキスト ボックス 54">
            <a:extLst>
              <a:ext uri="{FF2B5EF4-FFF2-40B4-BE49-F238E27FC236}">
                <a16:creationId xmlns:a16="http://schemas.microsoft.com/office/drawing/2014/main" id="{60C3DAB6-DD13-4CFC-9E32-E4E5F86AAD51}"/>
              </a:ext>
            </a:extLst>
          </p:cNvPr>
          <p:cNvSpPr txBox="1"/>
          <p:nvPr/>
        </p:nvSpPr>
        <p:spPr>
          <a:xfrm>
            <a:off x="5814746" y="2836971"/>
            <a:ext cx="934871"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投資・予算管理</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6" name="テキスト ボックス 55">
            <a:extLst>
              <a:ext uri="{FF2B5EF4-FFF2-40B4-BE49-F238E27FC236}">
                <a16:creationId xmlns:a16="http://schemas.microsoft.com/office/drawing/2014/main" id="{60C3DAB6-DD13-4CFC-9E32-E4E5F86AAD51}"/>
              </a:ext>
            </a:extLst>
          </p:cNvPr>
          <p:cNvSpPr txBox="1"/>
          <p:nvPr/>
        </p:nvSpPr>
        <p:spPr>
          <a:xfrm>
            <a:off x="5641449" y="3607527"/>
            <a:ext cx="1181734"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サイネージ情報共有</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cxnSp>
        <p:nvCxnSpPr>
          <p:cNvPr id="16" name="直線コネクタ 15"/>
          <p:cNvCxnSpPr/>
          <p:nvPr/>
        </p:nvCxnSpPr>
        <p:spPr>
          <a:xfrm>
            <a:off x="6663842" y="2161656"/>
            <a:ext cx="1952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6670640" y="2971879"/>
            <a:ext cx="1952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678260" y="4442840"/>
            <a:ext cx="1952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a:off x="6865925" y="2165075"/>
            <a:ext cx="266" cy="2274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a:off x="2031028" y="4452858"/>
            <a:ext cx="3831382" cy="0"/>
          </a:xfrm>
          <a:prstGeom prst="line">
            <a:avLst/>
          </a:prstGeom>
          <a:ln>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60C3DAB6-DD13-4CFC-9E32-E4E5F86AAD51}"/>
              </a:ext>
            </a:extLst>
          </p:cNvPr>
          <p:cNvSpPr txBox="1"/>
          <p:nvPr/>
        </p:nvSpPr>
        <p:spPr>
          <a:xfrm>
            <a:off x="3720349" y="4262261"/>
            <a:ext cx="1337226"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駆付け・提案・現場改善</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70" name="テキスト ボックス 69">
            <a:extLst>
              <a:ext uri="{FF2B5EF4-FFF2-40B4-BE49-F238E27FC236}">
                <a16:creationId xmlns:a16="http://schemas.microsoft.com/office/drawing/2014/main" id="{60C3DAB6-DD13-4CFC-9E32-E4E5F86AAD51}"/>
              </a:ext>
            </a:extLst>
          </p:cNvPr>
          <p:cNvSpPr txBox="1"/>
          <p:nvPr/>
        </p:nvSpPr>
        <p:spPr>
          <a:xfrm>
            <a:off x="1968777" y="3053529"/>
            <a:ext cx="742511" cy="784830"/>
          </a:xfrm>
          <a:prstGeom prst="rect">
            <a:avLst/>
          </a:prstGeom>
          <a:noFill/>
        </p:spPr>
        <p:txBody>
          <a:bodyPr wrap="none" rtlCol="0">
            <a:spAutoFit/>
          </a:bodyPr>
          <a:lstStyle/>
          <a:p>
            <a:pPr lvl="0">
              <a:defRPr/>
            </a:pPr>
            <a:r>
              <a:rPr lang="ja-JP" altLang="en-US" sz="900" b="1" noProof="0" dirty="0" smtClean="0">
                <a:latin typeface="BIZ UDPゴシック" panose="020B0400000000000000" pitchFamily="50" charset="-128"/>
                <a:ea typeface="BIZ UDPゴシック" panose="020B0400000000000000" pitchFamily="50" charset="-128"/>
              </a:rPr>
              <a:t>・照明</a:t>
            </a:r>
            <a:endParaRPr lang="en-US" altLang="ja-JP" sz="900" b="1" noProof="0" dirty="0" smtClean="0">
              <a:latin typeface="BIZ UDPゴシック" panose="020B0400000000000000" pitchFamily="50" charset="-128"/>
              <a:ea typeface="BIZ UDPゴシック" panose="020B0400000000000000" pitchFamily="50" charset="-128"/>
            </a:endParaRPr>
          </a:p>
          <a:p>
            <a:pPr lvl="0">
              <a:defRPr/>
            </a:pPr>
            <a:r>
              <a:rPr kumimoji="1" lang="ja-JP" altLang="en-US" sz="90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rPr>
              <a:t>・空調</a:t>
            </a:r>
            <a:endParaRPr kumimoji="1" lang="en-US" altLang="ja-JP" sz="90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endParaRPr>
          </a:p>
          <a:p>
            <a:pPr lvl="0">
              <a:defRPr/>
            </a:pPr>
            <a:r>
              <a:rPr lang="ja-JP" altLang="en-US" sz="900" b="1" noProof="0" dirty="0" smtClean="0">
                <a:latin typeface="BIZ UDPゴシック" panose="020B0400000000000000" pitchFamily="50" charset="-128"/>
                <a:ea typeface="BIZ UDPゴシック" panose="020B0400000000000000" pitchFamily="50" charset="-128"/>
              </a:rPr>
              <a:t>・熱源</a:t>
            </a:r>
            <a:endParaRPr lang="en-US" altLang="ja-JP" sz="900" b="1" noProof="0" dirty="0" smtClean="0">
              <a:latin typeface="BIZ UDPゴシック" panose="020B0400000000000000" pitchFamily="50" charset="-128"/>
              <a:ea typeface="BIZ UDPゴシック" panose="020B0400000000000000" pitchFamily="50" charset="-128"/>
            </a:endParaRPr>
          </a:p>
          <a:p>
            <a:pPr lvl="0">
              <a:defRPr/>
            </a:pPr>
            <a:r>
              <a:rPr kumimoji="1" lang="ja-JP" altLang="en-US" sz="90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rPr>
              <a:t>・デマンド</a:t>
            </a:r>
            <a:endParaRPr kumimoji="1" lang="en-US" altLang="ja-JP" sz="90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endParaRPr>
          </a:p>
          <a:p>
            <a:pPr lvl="0">
              <a:defRPr/>
            </a:pPr>
            <a:r>
              <a:rPr lang="ja-JP" altLang="en-US" sz="900" b="1" noProof="0" dirty="0" smtClean="0">
                <a:latin typeface="BIZ UDPゴシック" panose="020B0400000000000000" pitchFamily="50" charset="-128"/>
                <a:ea typeface="BIZ UDPゴシック" panose="020B0400000000000000" pitchFamily="50" charset="-128"/>
              </a:rPr>
              <a:t>・空圧機 等</a:t>
            </a:r>
            <a:endParaRPr kumimoji="1" lang="ja-JP" altLang="en-US" sz="90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sp>
        <p:nvSpPr>
          <p:cNvPr id="73" name="テキスト ボックス 72"/>
          <p:cNvSpPr txBox="1"/>
          <p:nvPr/>
        </p:nvSpPr>
        <p:spPr>
          <a:xfrm>
            <a:off x="171217" y="1512013"/>
            <a:ext cx="36936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dirty="0" smtClean="0">
                <a:solidFill>
                  <a:srgbClr val="000000"/>
                </a:solidFill>
                <a:latin typeface="BIZ UDPゴシック" panose="020B0400000000000000" pitchFamily="50" charset="-128"/>
                <a:ea typeface="BIZ UDPゴシック" panose="020B0400000000000000" pitchFamily="50" charset="-128"/>
              </a:rPr>
              <a:t>システムのイメージ</a:t>
            </a: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4" name="テキスト ボックス 73"/>
          <p:cNvSpPr txBox="1"/>
          <p:nvPr/>
        </p:nvSpPr>
        <p:spPr>
          <a:xfrm>
            <a:off x="270986" y="4910795"/>
            <a:ext cx="36936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●システム機能</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25" name="直線コネクタ 24"/>
          <p:cNvCxnSpPr/>
          <p:nvPr/>
        </p:nvCxnSpPr>
        <p:spPr>
          <a:xfrm>
            <a:off x="542400" y="4867253"/>
            <a:ext cx="633114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0" name="テキスト ボックス 79"/>
          <p:cNvSpPr txBox="1"/>
          <p:nvPr/>
        </p:nvSpPr>
        <p:spPr>
          <a:xfrm>
            <a:off x="7053943" y="1475257"/>
            <a:ext cx="185570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kern="0" dirty="0" smtClean="0">
                <a:solidFill>
                  <a:srgbClr val="000000"/>
                </a:solidFill>
                <a:latin typeface="BIZ UDPゴシック" panose="020B0400000000000000" pitchFamily="50" charset="-128"/>
                <a:ea typeface="BIZ UDPゴシック" panose="020B0400000000000000" pitchFamily="50" charset="-128"/>
              </a:rPr>
              <a:t>■</a:t>
            </a:r>
            <a:r>
              <a:rPr kumimoji="1" lang="ja-JP" altLang="en-US"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開発への取組み</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pic>
        <p:nvPicPr>
          <p:cNvPr id="27" name="図 26"/>
          <p:cNvPicPr>
            <a:picLocks noChangeAspect="1"/>
          </p:cNvPicPr>
          <p:nvPr/>
        </p:nvPicPr>
        <p:blipFill>
          <a:blip r:embed="rId10"/>
          <a:stretch>
            <a:fillRect/>
          </a:stretch>
        </p:blipFill>
        <p:spPr>
          <a:xfrm>
            <a:off x="7197636" y="1762413"/>
            <a:ext cx="1776054" cy="1634324"/>
          </a:xfrm>
          <a:prstGeom prst="rect">
            <a:avLst/>
          </a:prstGeom>
        </p:spPr>
      </p:pic>
      <p:sp>
        <p:nvSpPr>
          <p:cNvPr id="180" name="角丸四角形 179"/>
          <p:cNvSpPr/>
          <p:nvPr/>
        </p:nvSpPr>
        <p:spPr>
          <a:xfrm>
            <a:off x="7186013" y="2144812"/>
            <a:ext cx="1760662" cy="829127"/>
          </a:xfrm>
          <a:prstGeom prst="roundRect">
            <a:avLst>
              <a:gd name="adj" fmla="val 7971"/>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6" name="角丸四角形 105"/>
          <p:cNvSpPr/>
          <p:nvPr/>
        </p:nvSpPr>
        <p:spPr>
          <a:xfrm>
            <a:off x="7254589" y="2566145"/>
            <a:ext cx="1062864" cy="374273"/>
          </a:xfrm>
          <a:prstGeom prst="roundRect">
            <a:avLst>
              <a:gd name="adj" fmla="val 7971"/>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7" name="テキスト ボックス 106"/>
          <p:cNvSpPr txBox="1"/>
          <p:nvPr/>
        </p:nvSpPr>
        <p:spPr>
          <a:xfrm>
            <a:off x="7012222" y="1933324"/>
            <a:ext cx="35017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①</a:t>
            </a:r>
            <a:endParaRPr kumimoji="1" lang="ja-JP" altLang="en-US" sz="110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109" name="テキスト ボックス 108"/>
          <p:cNvSpPr txBox="1"/>
          <p:nvPr/>
        </p:nvSpPr>
        <p:spPr>
          <a:xfrm>
            <a:off x="7172140" y="2354657"/>
            <a:ext cx="35017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b="1" kern="0" dirty="0">
                <a:solidFill>
                  <a:srgbClr val="DC0032"/>
                </a:solidFill>
                <a:latin typeface="BIZ UDPゴシック" panose="020B0400000000000000" pitchFamily="50" charset="-128"/>
                <a:ea typeface="BIZ UDPゴシック" panose="020B0400000000000000" pitchFamily="50" charset="-128"/>
              </a:rPr>
              <a:t>②</a:t>
            </a:r>
            <a:endParaRPr kumimoji="1" lang="ja-JP" altLang="en-US" sz="110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075385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en-US" altLang="ja-JP" dirty="0">
                <a:latin typeface="BIZ UDPゴシック" panose="020B0400000000000000" pitchFamily="50" charset="-128"/>
                <a:ea typeface="BIZ UDPゴシック" panose="020B0400000000000000" pitchFamily="50" charset="-128"/>
              </a:rPr>
              <a:t>7</a:t>
            </a:r>
            <a:r>
              <a:rPr lang="ja-JP" altLang="en-US" dirty="0" err="1" smtClean="0">
                <a:latin typeface="BIZ UDPゴシック" panose="020B0400000000000000" pitchFamily="50" charset="-128"/>
                <a:ea typeface="BIZ UDPゴシック" panose="020B0400000000000000" pitchFamily="50" charset="-128"/>
              </a:rPr>
              <a:t>、</a:t>
            </a:r>
            <a:r>
              <a:rPr lang="ja-JP" altLang="en-US" dirty="0" smtClean="0">
                <a:latin typeface="BIZ UDPゴシック" panose="020B0400000000000000" pitchFamily="50" charset="-128"/>
                <a:ea typeface="BIZ UDPゴシック" panose="020B0400000000000000" pitchFamily="50" charset="-128"/>
              </a:rPr>
              <a:t>他の検討事項</a:t>
            </a:r>
            <a:endParaRPr kumimoji="1" lang="ja-JP" altLang="en-US" dirty="0">
              <a:latin typeface="BIZ UDPゴシック" panose="020B0400000000000000" pitchFamily="50" charset="-128"/>
              <a:ea typeface="BIZ UDPゴシック" panose="020B0400000000000000" pitchFamily="50" charset="-128"/>
            </a:endParaRPr>
          </a:p>
        </p:txBody>
      </p:sp>
      <p:sp>
        <p:nvSpPr>
          <p:cNvPr id="28" name="テキスト ボックス 27">
            <a:extLst>
              <a:ext uri="{FF2B5EF4-FFF2-40B4-BE49-F238E27FC236}">
                <a16:creationId xmlns:a16="http://schemas.microsoft.com/office/drawing/2014/main" id="{60C3DAB6-DD13-4CFC-9E32-E4E5F86AAD51}"/>
              </a:ext>
            </a:extLst>
          </p:cNvPr>
          <p:cNvSpPr txBox="1"/>
          <p:nvPr/>
        </p:nvSpPr>
        <p:spPr>
          <a:xfrm>
            <a:off x="341402" y="822960"/>
            <a:ext cx="8573998" cy="397031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１、クラウド</a:t>
            </a:r>
            <a:r>
              <a:rPr kumimoji="1" lang="en-US" altLang="ja-JP"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FS-DECS</a:t>
            </a:r>
            <a:r>
              <a:rPr kumimoji="1" lang="ja-JP" altLang="en-US"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システムの導入展開</a:t>
            </a:r>
            <a:endParaRPr kumimoji="1" lang="en-US" altLang="ja-JP"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b="1" dirty="0" smtClean="0">
                <a:solidFill>
                  <a:srgbClr val="000000"/>
                </a:solidFill>
                <a:latin typeface="BIZ UDPゴシック" panose="020B0400000000000000" pitchFamily="50" charset="-128"/>
                <a:ea typeface="BIZ UDPゴシック" panose="020B0400000000000000" pitchFamily="50" charset="-128"/>
              </a:rPr>
              <a:t>　　　・</a:t>
            </a:r>
            <a:r>
              <a:rPr lang="en-US" altLang="ja-JP" b="1" dirty="0" smtClean="0">
                <a:solidFill>
                  <a:srgbClr val="000000"/>
                </a:solidFill>
                <a:latin typeface="BIZ UDPゴシック" panose="020B0400000000000000" pitchFamily="50" charset="-128"/>
                <a:ea typeface="BIZ UDPゴシック" panose="020B0400000000000000" pitchFamily="50" charset="-128"/>
              </a:rPr>
              <a:t>DNG</a:t>
            </a:r>
            <a:r>
              <a:rPr lang="ja-JP" altLang="en-US" b="1" dirty="0" smtClean="0">
                <a:solidFill>
                  <a:srgbClr val="000000"/>
                </a:solidFill>
                <a:latin typeface="BIZ UDPゴシック" panose="020B0400000000000000" pitchFamily="50" charset="-128"/>
                <a:ea typeface="BIZ UDPゴシック" panose="020B0400000000000000" pitchFamily="50" charset="-128"/>
              </a:rPr>
              <a:t>生産工場の</a:t>
            </a:r>
            <a:r>
              <a:rPr lang="en-US" altLang="ja-JP" b="1" dirty="0" smtClean="0">
                <a:solidFill>
                  <a:srgbClr val="000000"/>
                </a:solidFill>
                <a:latin typeface="BIZ UDPゴシック" panose="020B0400000000000000" pitchFamily="50" charset="-128"/>
                <a:ea typeface="BIZ UDPゴシック" panose="020B0400000000000000" pitchFamily="50" charset="-128"/>
              </a:rPr>
              <a:t>J1 26</a:t>
            </a:r>
            <a:r>
              <a:rPr lang="ja-JP" altLang="en-US" b="1" dirty="0" smtClean="0">
                <a:solidFill>
                  <a:srgbClr val="000000"/>
                </a:solidFill>
                <a:latin typeface="BIZ UDPゴシック" panose="020B0400000000000000" pitchFamily="50" charset="-128"/>
                <a:ea typeface="BIZ UDPゴシック" panose="020B0400000000000000" pitchFamily="50" charset="-128"/>
              </a:rPr>
              <a:t>社のシステム構築：</a:t>
            </a:r>
            <a:r>
              <a:rPr lang="en-US" altLang="ja-JP" b="1" dirty="0" smtClean="0">
                <a:solidFill>
                  <a:srgbClr val="000000"/>
                </a:solidFill>
                <a:latin typeface="BIZ UDPゴシック" panose="020B0400000000000000" pitchFamily="50" charset="-128"/>
                <a:ea typeface="BIZ UDPゴシック" panose="020B0400000000000000" pitchFamily="50" charset="-128"/>
              </a:rPr>
              <a:t>10</a:t>
            </a:r>
            <a:r>
              <a:rPr lang="ja-JP" altLang="en-US" b="1" dirty="0" smtClean="0">
                <a:solidFill>
                  <a:srgbClr val="000000"/>
                </a:solidFill>
                <a:latin typeface="BIZ UDPゴシック" panose="020B0400000000000000" pitchFamily="50" charset="-128"/>
                <a:ea typeface="BIZ UDPゴシック" panose="020B0400000000000000" pitchFamily="50" charset="-128"/>
              </a:rPr>
              <a:t>百万円／社</a:t>
            </a:r>
            <a:r>
              <a:rPr lang="en-US" altLang="ja-JP" b="1" dirty="0">
                <a:solidFill>
                  <a:srgbClr val="000000"/>
                </a:solidFill>
                <a:latin typeface="BIZ UDPゴシック" panose="020B0400000000000000" pitchFamily="50" charset="-128"/>
                <a:ea typeface="BIZ UDPゴシック" panose="020B0400000000000000" pitchFamily="50" charset="-128"/>
              </a:rPr>
              <a:t> </a:t>
            </a:r>
            <a:r>
              <a:rPr lang="en-US" altLang="ja-JP" b="1" dirty="0" smtClean="0">
                <a:solidFill>
                  <a:srgbClr val="000000"/>
                </a:solidFill>
                <a:latin typeface="BIZ UDPゴシック" panose="020B0400000000000000" pitchFamily="50" charset="-128"/>
                <a:ea typeface="BIZ UDPゴシック" panose="020B0400000000000000" pitchFamily="50" charset="-128"/>
              </a:rPr>
              <a:t> </a:t>
            </a:r>
            <a:r>
              <a:rPr lang="ja-JP" altLang="en-US" b="1" dirty="0" smtClean="0">
                <a:solidFill>
                  <a:srgbClr val="000000"/>
                </a:solidFill>
                <a:latin typeface="BIZ UDPゴシック" panose="020B0400000000000000" pitchFamily="50" charset="-128"/>
                <a:ea typeface="BIZ UDPゴシック" panose="020B0400000000000000" pitchFamily="50" charset="-128"/>
              </a:rPr>
              <a:t>規模感：</a:t>
            </a:r>
            <a:r>
              <a:rPr lang="en-US" altLang="ja-JP" b="1" dirty="0" smtClean="0">
                <a:solidFill>
                  <a:srgbClr val="000000"/>
                </a:solidFill>
                <a:latin typeface="BIZ UDPゴシック" panose="020B0400000000000000" pitchFamily="50" charset="-128"/>
                <a:ea typeface="BIZ UDPゴシック" panose="020B0400000000000000" pitchFamily="50" charset="-128"/>
              </a:rPr>
              <a:t>2.6</a:t>
            </a:r>
            <a:r>
              <a:rPr lang="ja-JP" altLang="en-US" b="1" dirty="0" smtClean="0">
                <a:solidFill>
                  <a:srgbClr val="000000"/>
                </a:solidFill>
                <a:latin typeface="BIZ UDPゴシック" panose="020B0400000000000000" pitchFamily="50" charset="-128"/>
                <a:ea typeface="BIZ UDPゴシック" panose="020B0400000000000000" pitchFamily="50" charset="-128"/>
              </a:rPr>
              <a:t>憶円</a:t>
            </a:r>
            <a:endParaRPr lang="en-US" altLang="ja-JP"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0"/>
              </a:spcBef>
              <a:spcAft>
                <a:spcPts val="0"/>
              </a:spcAft>
              <a:buClrTx/>
              <a:buSzTx/>
              <a:buFontTx/>
              <a:buNone/>
              <a:tabLst/>
              <a:defRPr/>
            </a:pPr>
            <a:endParaRPr lang="en-US" altLang="ja-JP"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altLang="ja-JP" b="1" dirty="0" smtClean="0">
                <a:solidFill>
                  <a:srgbClr val="000000"/>
                </a:solidFill>
                <a:latin typeface="BIZ UDPゴシック" panose="020B0400000000000000" pitchFamily="50" charset="-128"/>
                <a:ea typeface="BIZ UDPゴシック" panose="020B0400000000000000" pitchFamily="50" charset="-128"/>
              </a:rPr>
              <a:t>    【</a:t>
            </a:r>
            <a:r>
              <a:rPr lang="ja-JP" altLang="en-US" b="1" dirty="0" smtClean="0">
                <a:solidFill>
                  <a:srgbClr val="000000"/>
                </a:solidFill>
                <a:latin typeface="BIZ UDPゴシック" panose="020B0400000000000000" pitchFamily="50" charset="-128"/>
                <a:ea typeface="BIZ UDPゴシック" panose="020B0400000000000000" pitchFamily="50" charset="-128"/>
              </a:rPr>
              <a:t>課題</a:t>
            </a:r>
            <a:r>
              <a:rPr lang="en-US" altLang="ja-JP" b="1" dirty="0" smtClean="0">
                <a:solidFill>
                  <a:srgbClr val="000000"/>
                </a:solidFill>
                <a:latin typeface="BIZ UDPゴシック" panose="020B0400000000000000" pitchFamily="50" charset="-128"/>
                <a:ea typeface="BIZ UDPゴシック" panose="020B0400000000000000" pitchFamily="50" charset="-128"/>
              </a:rPr>
              <a:t>】</a:t>
            </a: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b="1" dirty="0">
                <a:solidFill>
                  <a:srgbClr val="000000"/>
                </a:solidFill>
                <a:latin typeface="BIZ UDPゴシック" panose="020B0400000000000000" pitchFamily="50" charset="-128"/>
                <a:ea typeface="BIZ UDPゴシック" panose="020B0400000000000000" pitchFamily="50" charset="-128"/>
              </a:rPr>
              <a:t>　</a:t>
            </a:r>
            <a:r>
              <a:rPr lang="ja-JP" altLang="en-US" b="1" dirty="0" smtClean="0">
                <a:solidFill>
                  <a:srgbClr val="000000"/>
                </a:solidFill>
                <a:latin typeface="BIZ UDPゴシック" panose="020B0400000000000000" pitchFamily="50" charset="-128"/>
                <a:ea typeface="BIZ UDPゴシック" panose="020B0400000000000000" pitchFamily="50" charset="-128"/>
              </a:rPr>
              <a:t>　　・構想の展開方法、予算化</a:t>
            </a:r>
            <a:endParaRPr lang="en-US" altLang="ja-JP"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b="1" dirty="0">
                <a:solidFill>
                  <a:srgbClr val="000000"/>
                </a:solidFill>
                <a:latin typeface="BIZ UDPゴシック" panose="020B0400000000000000" pitchFamily="50" charset="-128"/>
                <a:ea typeface="BIZ UDPゴシック" panose="020B0400000000000000" pitchFamily="50" charset="-128"/>
              </a:rPr>
              <a:t>　</a:t>
            </a:r>
            <a:r>
              <a:rPr lang="ja-JP" altLang="en-US" b="1" dirty="0" smtClean="0">
                <a:solidFill>
                  <a:srgbClr val="000000"/>
                </a:solidFill>
                <a:latin typeface="BIZ UDPゴシック" panose="020B0400000000000000" pitchFamily="50" charset="-128"/>
                <a:ea typeface="BIZ UDPゴシック" panose="020B0400000000000000" pitchFamily="50" charset="-128"/>
              </a:rPr>
              <a:t>　　・超</a:t>
            </a:r>
            <a:r>
              <a:rPr lang="en-US" altLang="ja-JP" b="1" dirty="0" smtClean="0">
                <a:solidFill>
                  <a:srgbClr val="000000"/>
                </a:solidFill>
                <a:latin typeface="BIZ UDPゴシック" panose="020B0400000000000000" pitchFamily="50" charset="-128"/>
                <a:ea typeface="BIZ UDPゴシック" panose="020B0400000000000000" pitchFamily="50" charset="-128"/>
              </a:rPr>
              <a:t>CD</a:t>
            </a:r>
            <a:r>
              <a:rPr lang="ja-JP" altLang="en-US" b="1" dirty="0" smtClean="0">
                <a:solidFill>
                  <a:srgbClr val="000000"/>
                </a:solidFill>
                <a:latin typeface="BIZ UDPゴシック" panose="020B0400000000000000" pitchFamily="50" charset="-128"/>
                <a:ea typeface="BIZ UDPゴシック" panose="020B0400000000000000" pitchFamily="50" charset="-128"/>
              </a:rPr>
              <a:t>システム</a:t>
            </a:r>
            <a:endParaRPr lang="en-US" altLang="ja-JP"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b="1" dirty="0">
                <a:solidFill>
                  <a:srgbClr val="000000"/>
                </a:solidFill>
                <a:latin typeface="BIZ UDPゴシック" panose="020B0400000000000000" pitchFamily="50" charset="-128"/>
                <a:ea typeface="BIZ UDPゴシック" panose="020B0400000000000000" pitchFamily="50" charset="-128"/>
              </a:rPr>
              <a:t>　</a:t>
            </a:r>
            <a:r>
              <a:rPr lang="ja-JP" altLang="en-US" b="1" dirty="0" smtClean="0">
                <a:solidFill>
                  <a:srgbClr val="000000"/>
                </a:solidFill>
                <a:latin typeface="BIZ UDPゴシック" panose="020B0400000000000000" pitchFamily="50" charset="-128"/>
                <a:ea typeface="BIZ UDPゴシック" panose="020B0400000000000000" pitchFamily="50" charset="-128"/>
              </a:rPr>
              <a:t>　　・市場把握</a:t>
            </a:r>
            <a:endParaRPr lang="en-US" altLang="ja-JP"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1" lang="en-US" altLang="ja-JP"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b="1" dirty="0" smtClean="0">
                <a:solidFill>
                  <a:srgbClr val="000000"/>
                </a:solidFill>
                <a:latin typeface="BIZ UDPゴシック" panose="020B0400000000000000" pitchFamily="50" charset="-128"/>
                <a:ea typeface="BIZ UDPゴシック" panose="020B0400000000000000" pitchFamily="50" charset="-128"/>
              </a:rPr>
              <a:t>２、保安事業・省エネ事業とのビジネス連携</a:t>
            </a:r>
            <a:endParaRPr lang="en-US" altLang="ja-JP"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b="1" dirty="0" smtClean="0">
                <a:solidFill>
                  <a:srgbClr val="000000"/>
                </a:solidFill>
                <a:latin typeface="BIZ UDPゴシック" panose="020B0400000000000000" pitchFamily="50" charset="-128"/>
                <a:ea typeface="BIZ UDPゴシック" panose="020B0400000000000000" pitchFamily="50" charset="-128"/>
              </a:rPr>
              <a:t>　　　・既に入り込んでいるグループ会社と事業展開と業務を連携</a:t>
            </a:r>
            <a:endParaRPr lang="en-US" altLang="ja-JP"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b="1" dirty="0">
                <a:solidFill>
                  <a:srgbClr val="000000"/>
                </a:solidFill>
                <a:latin typeface="BIZ UDPゴシック" panose="020B0400000000000000" pitchFamily="50" charset="-128"/>
                <a:ea typeface="BIZ UDPゴシック" panose="020B0400000000000000" pitchFamily="50" charset="-128"/>
              </a:rPr>
              <a:t>　</a:t>
            </a:r>
            <a:r>
              <a:rPr lang="ja-JP" altLang="en-US" b="1" dirty="0" smtClean="0">
                <a:solidFill>
                  <a:srgbClr val="000000"/>
                </a:solidFill>
                <a:latin typeface="BIZ UDPゴシック" panose="020B0400000000000000" pitchFamily="50" charset="-128"/>
                <a:ea typeface="BIZ UDPゴシック" panose="020B0400000000000000" pitchFamily="50" charset="-128"/>
              </a:rPr>
              <a:t>　　　（デンソーユニティ、テムテック）</a:t>
            </a:r>
            <a:endParaRPr lang="en-US" altLang="ja-JP"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0"/>
              </a:spcBef>
              <a:spcAft>
                <a:spcPts val="0"/>
              </a:spcAft>
              <a:buClrTx/>
              <a:buSzTx/>
              <a:buFontTx/>
              <a:buNone/>
              <a:tabLst/>
              <a:defRPr/>
            </a:pPr>
            <a:endParaRPr lang="en-US" altLang="ja-JP"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b="1" dirty="0">
                <a:solidFill>
                  <a:srgbClr val="000000"/>
                </a:solidFill>
                <a:latin typeface="BIZ UDPゴシック" panose="020B0400000000000000" pitchFamily="50" charset="-128"/>
                <a:ea typeface="BIZ UDPゴシック" panose="020B0400000000000000" pitchFamily="50" charset="-128"/>
              </a:rPr>
              <a:t>　</a:t>
            </a:r>
            <a:r>
              <a:rPr lang="ja-JP" altLang="en-US" b="1" dirty="0" smtClean="0">
                <a:solidFill>
                  <a:srgbClr val="000000"/>
                </a:solidFill>
                <a:latin typeface="BIZ UDPゴシック" panose="020B0400000000000000" pitchFamily="50" charset="-128"/>
                <a:ea typeface="BIZ UDPゴシック" panose="020B0400000000000000" pitchFamily="50" charset="-128"/>
              </a:rPr>
              <a:t>　　</a:t>
            </a:r>
            <a:r>
              <a:rPr lang="en-US" altLang="ja-JP" b="1" dirty="0" smtClean="0">
                <a:solidFill>
                  <a:srgbClr val="000000"/>
                </a:solidFill>
                <a:latin typeface="BIZ UDPゴシック" panose="020B0400000000000000" pitchFamily="50" charset="-128"/>
                <a:ea typeface="BIZ UDPゴシック" panose="020B0400000000000000" pitchFamily="50" charset="-128"/>
              </a:rPr>
              <a:t>【</a:t>
            </a:r>
            <a:r>
              <a:rPr lang="ja-JP" altLang="en-US" b="1" dirty="0" smtClean="0">
                <a:solidFill>
                  <a:srgbClr val="000000"/>
                </a:solidFill>
                <a:latin typeface="BIZ UDPゴシック" panose="020B0400000000000000" pitchFamily="50" charset="-128"/>
                <a:ea typeface="BIZ UDPゴシック" panose="020B0400000000000000" pitchFamily="50" charset="-128"/>
              </a:rPr>
              <a:t>課題</a:t>
            </a:r>
            <a:r>
              <a:rPr lang="en-US" altLang="ja-JP" b="1" dirty="0" smtClean="0">
                <a:solidFill>
                  <a:srgbClr val="000000"/>
                </a:solidFill>
                <a:latin typeface="BIZ UDPゴシック" panose="020B0400000000000000" pitchFamily="50" charset="-128"/>
                <a:ea typeface="BIZ UDPゴシック" panose="020B0400000000000000" pitchFamily="50" charset="-128"/>
              </a:rPr>
              <a:t>】</a:t>
            </a: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b="1" dirty="0" smtClean="0">
                <a:solidFill>
                  <a:srgbClr val="000000"/>
                </a:solidFill>
                <a:latin typeface="BIZ UDPゴシック" panose="020B0400000000000000" pitchFamily="50" charset="-128"/>
                <a:ea typeface="BIZ UDPゴシック" panose="020B0400000000000000" pitchFamily="50" charset="-128"/>
              </a:rPr>
              <a:t>　　　・３方の方向性の確認とメリットの検討</a:t>
            </a:r>
            <a:endParaRPr lang="en-US" altLang="ja-JP" b="1" dirty="0" smtClean="0">
              <a:solidFill>
                <a:srgbClr val="0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168478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294967295"/>
          </p:nvPr>
        </p:nvSpPr>
        <p:spPr>
          <a:xfrm>
            <a:off x="8154988" y="6389688"/>
            <a:ext cx="989012" cy="360362"/>
          </a:xfrm>
        </p:spPr>
        <p:txBody>
          <a:bodyPr/>
          <a:lstStyle/>
          <a:p>
            <a:fld id="{80F554CA-2BEA-3E4B-997B-FC51848F792A}" type="slidenum">
              <a:rPr lang="ja-JP" altLang="en-US" smtClean="0"/>
              <a:pPr/>
              <a:t>8</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240021326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DENSO-forum2017-J">
  <a:themeElements>
    <a:clrScheme name="DENSO-color2017">
      <a:dk1>
        <a:srgbClr val="000000"/>
      </a:dk1>
      <a:lt1>
        <a:srgbClr val="FFFFFF"/>
      </a:lt1>
      <a:dk2>
        <a:srgbClr val="B9D7EB"/>
      </a:dk2>
      <a:lt2>
        <a:srgbClr val="DC0032"/>
      </a:lt2>
      <a:accent1>
        <a:srgbClr val="828282"/>
      </a:accent1>
      <a:accent2>
        <a:srgbClr val="34B78F"/>
      </a:accent2>
      <a:accent3>
        <a:srgbClr val="A77BCA"/>
      </a:accent3>
      <a:accent4>
        <a:srgbClr val="0092BD"/>
      </a:accent4>
      <a:accent5>
        <a:srgbClr val="004386"/>
      </a:accent5>
      <a:accent6>
        <a:srgbClr val="EF60A3"/>
      </a:accent6>
      <a:hlink>
        <a:srgbClr val="000000"/>
      </a:hlink>
      <a:folHlink>
        <a:srgbClr val="000000"/>
      </a:folHlink>
    </a:clrScheme>
    <a:fontScheme name="DENSO1703">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bg2"/>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5A31BC68-EDA0-4B6D-B4CE-9BD30CB1C643}" vid="{26B9B838-5D37-4B26-A1D0-2E914534F74C}"/>
    </a:ext>
  </a:extLst>
</a:theme>
</file>

<file path=ppt/theme/theme2.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プレゼンスライド_関係者外秘_4x3_170701">
  <a:themeElements>
    <a:clrScheme name="DENSO170309">
      <a:dk1>
        <a:srgbClr val="000000"/>
      </a:dk1>
      <a:lt1>
        <a:srgbClr val="FFFFFF"/>
      </a:lt1>
      <a:dk2>
        <a:srgbClr val="B9D7EB"/>
      </a:dk2>
      <a:lt2>
        <a:srgbClr val="DC0032"/>
      </a:lt2>
      <a:accent1>
        <a:srgbClr val="828282"/>
      </a:accent1>
      <a:accent2>
        <a:srgbClr val="34B78F"/>
      </a:accent2>
      <a:accent3>
        <a:srgbClr val="A77BCA"/>
      </a:accent3>
      <a:accent4>
        <a:srgbClr val="0092BD"/>
      </a:accent4>
      <a:accent5>
        <a:srgbClr val="004386"/>
      </a:accent5>
      <a:accent6>
        <a:srgbClr val="EF60A3"/>
      </a:accent6>
      <a:hlink>
        <a:srgbClr val="000000"/>
      </a:hlink>
      <a:folHlink>
        <a:srgbClr val="000000"/>
      </a:folHlink>
    </a:clrScheme>
    <a:fontScheme name="DENSO1703">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bg2"/>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5A31BC68-EDA0-4B6D-B4CE-9BD30CB1C643}" vid="{26B9B838-5D37-4B26-A1D0-2E914534F74C}"/>
    </a:ext>
  </a:extLst>
</a:theme>
</file>

<file path=ppt/theme/theme4.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0</TotalTime>
  <Words>2570</Words>
  <Application>Microsoft Office PowerPoint</Application>
  <PresentationFormat>ユーザー設定</PresentationFormat>
  <Paragraphs>595</Paragraphs>
  <Slides>12</Slides>
  <Notes>5</Notes>
  <HiddenSlides>0</HiddenSlides>
  <MMClips>0</MMClips>
  <ScaleCrop>false</ScaleCrop>
  <HeadingPairs>
    <vt:vector size="8" baseType="variant">
      <vt:variant>
        <vt:lpstr>使用されているフォント</vt:lpstr>
      </vt:variant>
      <vt:variant>
        <vt:i4>13</vt:i4>
      </vt:variant>
      <vt:variant>
        <vt:lpstr>テーマ</vt:lpstr>
      </vt:variant>
      <vt:variant>
        <vt:i4>3</vt:i4>
      </vt:variant>
      <vt:variant>
        <vt:lpstr>埋め込まれた OLE サーバー</vt:lpstr>
      </vt:variant>
      <vt:variant>
        <vt:i4>1</vt:i4>
      </vt:variant>
      <vt:variant>
        <vt:lpstr>スライド タイトル</vt:lpstr>
      </vt:variant>
      <vt:variant>
        <vt:i4>12</vt:i4>
      </vt:variant>
    </vt:vector>
  </HeadingPairs>
  <TitlesOfParts>
    <vt:vector size="29" baseType="lpstr">
      <vt:lpstr>BIZ UDPゴシック</vt:lpstr>
      <vt:lpstr>Meiryo UI</vt:lpstr>
      <vt:lpstr>ＭＳ Ｐゴシック</vt:lpstr>
      <vt:lpstr>メイリオ</vt:lpstr>
      <vt:lpstr>游ゴシック</vt:lpstr>
      <vt:lpstr>游ゴシック</vt:lpstr>
      <vt:lpstr>游ゴシック Light</vt:lpstr>
      <vt:lpstr>Arial</vt:lpstr>
      <vt:lpstr>Calibri</vt:lpstr>
      <vt:lpstr>Calibri Light</vt:lpstr>
      <vt:lpstr>Times New Roman</vt:lpstr>
      <vt:lpstr>Verdana</vt:lpstr>
      <vt:lpstr>Wingdings</vt:lpstr>
      <vt:lpstr>1_DENSO-forum2017-J</vt:lpstr>
      <vt:lpstr>Office テーマ</vt:lpstr>
      <vt:lpstr>プレゼンスライド_関係者外秘_4x3_170701</vt:lpstr>
      <vt:lpstr>Photo Editor Photo</vt:lpstr>
      <vt:lpstr>省エネＩＴソリューション部の　 　　2030年に向けた貢献拡大</vt:lpstr>
      <vt:lpstr>１、背景・環境</vt:lpstr>
      <vt:lpstr>２、収益体質の再構築</vt:lpstr>
      <vt:lpstr>３、SQCDの更なる貢献の仕組みづくり</vt:lpstr>
      <vt:lpstr>４、デンソーファシリティーズ　ソリューションメニュー</vt:lpstr>
      <vt:lpstr>５、DNG全体の最適管理</vt:lpstr>
      <vt:lpstr>６、ＦａａＳ（Facility as a Service）のシステム構築 </vt:lpstr>
      <vt:lpstr>7、他の検討事項</vt:lpstr>
      <vt:lpstr>PowerPoint プレゼンテーション</vt:lpstr>
      <vt:lpstr>PowerPoint プレゼンテーション</vt:lpstr>
      <vt:lpstr>PowerPoint プレゼンテーション</vt:lpstr>
      <vt:lpstr>　FSPF(Facility Solution PlatForm)　　 の具現化</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2017-07-28T05:11:55Z</dcterms:created>
  <dcterms:modified xsi:type="dcterms:W3CDTF">2020-11-10T02:29:04Z</dcterms:modified>
</cp:coreProperties>
</file>